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Hatton" charset="1" panose="00000500000000000000"/>
      <p:regular r:id="rId20"/>
    </p:embeddedFont>
    <p:embeddedFont>
      <p:font typeface="Open Sans" charset="1" panose="020B0606030504020204"/>
      <p:regular r:id="rId21"/>
    </p:embeddedFont>
    <p:embeddedFont>
      <p:font typeface="Open Sans Bold" charset="1" panose="020B0806030504020204"/>
      <p:regular r:id="rId22"/>
    </p:embeddedFont>
    <p:embeddedFont>
      <p:font typeface="PT Sans" charset="1" panose="020B0503020203020204"/>
      <p:regular r:id="rId23"/>
    </p:embeddedFont>
    <p:embeddedFont>
      <p:font typeface="PT Sans Bold" charset="1" panose="020B0703020203020204"/>
      <p:regular r:id="rId24"/>
    </p:embeddedFont>
    <p:embeddedFont>
      <p:font typeface="Canva Sans" charset="1" panose="020B0503030501040103"/>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jpeg>
</file>

<file path=ppt/media/image13.png>
</file>

<file path=ppt/media/image14.jpeg>
</file>

<file path=ppt/media/image15.jpeg>
</file>

<file path=ppt/media/image16.jpeg>
</file>

<file path=ppt/media/image17.png>
</file>

<file path=ppt/media/image18.png>
</file>

<file path=ppt/media/image19.png>
</file>

<file path=ppt/media/image2.png>
</file>

<file path=ppt/media/image20.jpeg>
</file>

<file path=ppt/media/image21.png>
</file>

<file path=ppt/media/image22.jpeg>
</file>

<file path=ppt/media/image23.jpeg>
</file>

<file path=ppt/media/image3.svg>
</file>

<file path=ppt/media/image4.png>
</file>

<file path=ppt/media/image5.png>
</file>

<file path=ppt/media/image6.pn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12.jpeg" Type="http://schemas.openxmlformats.org/officeDocument/2006/relationships/image"/><Relationship Id="rId7" Target="https://www.kaggle.com/datasets/alistairking/recyclable-and-household-waste-classification" TargetMode="External" Type="http://schemas.openxmlformats.org/officeDocument/2006/relationships/hyperlink"/><Relationship Id="rId8" Target="https://www.kaggle.com/datasets/alistairking/recyclable-and-household-waste-classification"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A401F"/>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427252" y="0"/>
            <a:ext cx="9980819" cy="10685373"/>
            <a:chOff x="0" y="0"/>
            <a:chExt cx="5933440" cy="6352286"/>
          </a:xfrm>
        </p:grpSpPr>
        <p:sp>
          <p:nvSpPr>
            <p:cNvPr name="Freeform 3" id="3"/>
            <p:cNvSpPr/>
            <p:nvPr/>
          </p:nvSpPr>
          <p:spPr>
            <a:xfrm flipH="false" flipV="false" rot="0">
              <a:off x="-130429" y="-589915"/>
              <a:ext cx="6274054" cy="7025767"/>
            </a:xfrm>
            <a:custGeom>
              <a:avLst/>
              <a:gdLst/>
              <a:ahLst/>
              <a:cxnLst/>
              <a:rect r="r" b="b" t="t" l="l"/>
              <a:pathLst>
                <a:path h="7025767" w="6274054">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blipFill>
              <a:blip r:embed="rId2"/>
              <a:stretch>
                <a:fillRect l="-21371" t="0" r="-21371" b="0"/>
              </a:stretch>
            </a:blipFill>
          </p:spPr>
        </p:sp>
      </p:grpSp>
      <p:sp>
        <p:nvSpPr>
          <p:cNvPr name="Freeform 4" id="4"/>
          <p:cNvSpPr/>
          <p:nvPr/>
        </p:nvSpPr>
        <p:spPr>
          <a:xfrm flipH="false" flipV="false" rot="4528529">
            <a:off x="5059244" y="6762174"/>
            <a:ext cx="4995836" cy="6331129"/>
          </a:xfrm>
          <a:custGeom>
            <a:avLst/>
            <a:gdLst/>
            <a:ahLst/>
            <a:cxnLst/>
            <a:rect r="r" b="b" t="t" l="l"/>
            <a:pathLst>
              <a:path h="6331129" w="4995836">
                <a:moveTo>
                  <a:pt x="0" y="0"/>
                </a:moveTo>
                <a:lnTo>
                  <a:pt x="4995836" y="0"/>
                </a:lnTo>
                <a:lnTo>
                  <a:pt x="4995836" y="6331128"/>
                </a:lnTo>
                <a:lnTo>
                  <a:pt x="0" y="63311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860597" y="238270"/>
            <a:ext cx="3442396" cy="1322960"/>
          </a:xfrm>
          <a:custGeom>
            <a:avLst/>
            <a:gdLst/>
            <a:ahLst/>
            <a:cxnLst/>
            <a:rect r="r" b="b" t="t" l="l"/>
            <a:pathLst>
              <a:path h="1322960" w="3442396">
                <a:moveTo>
                  <a:pt x="0" y="0"/>
                </a:moveTo>
                <a:lnTo>
                  <a:pt x="3442396" y="0"/>
                </a:lnTo>
                <a:lnTo>
                  <a:pt x="3442396" y="1322960"/>
                </a:lnTo>
                <a:lnTo>
                  <a:pt x="0" y="1322960"/>
                </a:lnTo>
                <a:lnTo>
                  <a:pt x="0" y="0"/>
                </a:lnTo>
                <a:close/>
              </a:path>
            </a:pathLst>
          </a:custGeom>
          <a:blipFill>
            <a:blip r:embed="rId5"/>
            <a:stretch>
              <a:fillRect l="0" t="0" r="0" b="0"/>
            </a:stretch>
          </a:blipFill>
        </p:spPr>
      </p:sp>
      <p:sp>
        <p:nvSpPr>
          <p:cNvPr name="Freeform 6" id="6"/>
          <p:cNvSpPr/>
          <p:nvPr/>
        </p:nvSpPr>
        <p:spPr>
          <a:xfrm flipH="false" flipV="false" rot="0">
            <a:off x="4302993" y="0"/>
            <a:ext cx="1572584" cy="1561230"/>
          </a:xfrm>
          <a:custGeom>
            <a:avLst/>
            <a:gdLst/>
            <a:ahLst/>
            <a:cxnLst/>
            <a:rect r="r" b="b" t="t" l="l"/>
            <a:pathLst>
              <a:path h="1561230" w="1572584">
                <a:moveTo>
                  <a:pt x="0" y="0"/>
                </a:moveTo>
                <a:lnTo>
                  <a:pt x="1572584" y="0"/>
                </a:lnTo>
                <a:lnTo>
                  <a:pt x="1572584" y="1561230"/>
                </a:lnTo>
                <a:lnTo>
                  <a:pt x="0" y="1561230"/>
                </a:lnTo>
                <a:lnTo>
                  <a:pt x="0" y="0"/>
                </a:lnTo>
                <a:close/>
              </a:path>
            </a:pathLst>
          </a:custGeom>
          <a:blipFill>
            <a:blip r:embed="rId6"/>
            <a:stretch>
              <a:fillRect l="0" t="0" r="0" b="0"/>
            </a:stretch>
          </a:blipFill>
        </p:spPr>
      </p:sp>
      <p:sp>
        <p:nvSpPr>
          <p:cNvPr name="Freeform 7" id="7"/>
          <p:cNvSpPr/>
          <p:nvPr/>
        </p:nvSpPr>
        <p:spPr>
          <a:xfrm flipH="false" flipV="false" rot="0">
            <a:off x="5436653" y="386766"/>
            <a:ext cx="2561775" cy="1025969"/>
          </a:xfrm>
          <a:custGeom>
            <a:avLst/>
            <a:gdLst/>
            <a:ahLst/>
            <a:cxnLst/>
            <a:rect r="r" b="b" t="t" l="l"/>
            <a:pathLst>
              <a:path h="1025969" w="2561775">
                <a:moveTo>
                  <a:pt x="0" y="0"/>
                </a:moveTo>
                <a:lnTo>
                  <a:pt x="2561775" y="0"/>
                </a:lnTo>
                <a:lnTo>
                  <a:pt x="2561775" y="1025969"/>
                </a:lnTo>
                <a:lnTo>
                  <a:pt x="0" y="1025969"/>
                </a:lnTo>
                <a:lnTo>
                  <a:pt x="0" y="0"/>
                </a:lnTo>
                <a:close/>
              </a:path>
            </a:pathLst>
          </a:custGeom>
          <a:blipFill>
            <a:blip r:embed="rId7"/>
            <a:stretch>
              <a:fillRect l="0" t="0" r="0" b="0"/>
            </a:stretch>
          </a:blipFill>
        </p:spPr>
      </p:sp>
      <p:sp>
        <p:nvSpPr>
          <p:cNvPr name="TextBox 8" id="8"/>
          <p:cNvSpPr txBox="true"/>
          <p:nvPr/>
        </p:nvSpPr>
        <p:spPr>
          <a:xfrm rot="0">
            <a:off x="1028700" y="3893430"/>
            <a:ext cx="9797464" cy="2490757"/>
          </a:xfrm>
          <a:prstGeom prst="rect">
            <a:avLst/>
          </a:prstGeom>
        </p:spPr>
        <p:txBody>
          <a:bodyPr anchor="t" rtlCol="false" tIns="0" lIns="0" bIns="0" rIns="0">
            <a:spAutoFit/>
          </a:bodyPr>
          <a:lstStyle/>
          <a:p>
            <a:pPr algn="l">
              <a:lnSpc>
                <a:spcPts val="9482"/>
              </a:lnSpc>
            </a:pPr>
            <a:r>
              <a:rPr lang="en-US" sz="8245">
                <a:solidFill>
                  <a:srgbClr val="FFFFFF"/>
                </a:solidFill>
                <a:latin typeface="Hatton"/>
                <a:ea typeface="Hatton"/>
                <a:cs typeface="Hatton"/>
                <a:sym typeface="Hatton"/>
              </a:rPr>
              <a:t>AI-Powered Waste Classification</a:t>
            </a:r>
          </a:p>
        </p:txBody>
      </p:sp>
      <p:sp>
        <p:nvSpPr>
          <p:cNvPr name="TextBox 9" id="9"/>
          <p:cNvSpPr txBox="true"/>
          <p:nvPr/>
        </p:nvSpPr>
        <p:spPr>
          <a:xfrm rot="0">
            <a:off x="1028700" y="3124987"/>
            <a:ext cx="4793781" cy="511707"/>
          </a:xfrm>
          <a:prstGeom prst="rect">
            <a:avLst/>
          </a:prstGeom>
        </p:spPr>
        <p:txBody>
          <a:bodyPr anchor="t" rtlCol="false" tIns="0" lIns="0" bIns="0" rIns="0">
            <a:spAutoFit/>
          </a:bodyPr>
          <a:lstStyle/>
          <a:p>
            <a:pPr algn="l">
              <a:lnSpc>
                <a:spcPts val="3723"/>
              </a:lnSpc>
            </a:pPr>
            <a:r>
              <a:rPr lang="en-US" sz="3238">
                <a:solidFill>
                  <a:srgbClr val="FFFFFF"/>
                </a:solidFill>
                <a:latin typeface="Hatton"/>
                <a:ea typeface="Hatton"/>
                <a:cs typeface="Hatton"/>
                <a:sym typeface="Hatton"/>
              </a:rPr>
              <a:t>Project presentation</a:t>
            </a:r>
          </a:p>
        </p:txBody>
      </p:sp>
      <p:sp>
        <p:nvSpPr>
          <p:cNvPr name="TextBox 10" id="10"/>
          <p:cNvSpPr txBox="true"/>
          <p:nvPr/>
        </p:nvSpPr>
        <p:spPr>
          <a:xfrm rot="0">
            <a:off x="1028700" y="1668269"/>
            <a:ext cx="9473527" cy="506337"/>
          </a:xfrm>
          <a:prstGeom prst="rect">
            <a:avLst/>
          </a:prstGeom>
        </p:spPr>
        <p:txBody>
          <a:bodyPr anchor="t" rtlCol="false" tIns="0" lIns="0" bIns="0" rIns="0">
            <a:spAutoFit/>
          </a:bodyPr>
          <a:lstStyle/>
          <a:p>
            <a:pPr algn="l">
              <a:lnSpc>
                <a:spcPts val="3723"/>
              </a:lnSpc>
            </a:pPr>
            <a:r>
              <a:rPr lang="en-US" sz="3238">
                <a:solidFill>
                  <a:srgbClr val="FFFFFF">
                    <a:alpha val="49804"/>
                  </a:srgbClr>
                </a:solidFill>
                <a:latin typeface="Hatton"/>
                <a:ea typeface="Hatton"/>
                <a:cs typeface="Hatton"/>
                <a:sym typeface="Hatton"/>
              </a:rPr>
              <a:t>CSE-351 Introduction to Artificial Intelligence</a:t>
            </a:r>
          </a:p>
        </p:txBody>
      </p:sp>
      <p:sp>
        <p:nvSpPr>
          <p:cNvPr name="TextBox 11" id="11"/>
          <p:cNvSpPr txBox="true"/>
          <p:nvPr/>
        </p:nvSpPr>
        <p:spPr>
          <a:xfrm rot="0">
            <a:off x="1183306" y="7526977"/>
            <a:ext cx="5365997" cy="1120929"/>
          </a:xfrm>
          <a:prstGeom prst="rect">
            <a:avLst/>
          </a:prstGeom>
        </p:spPr>
        <p:txBody>
          <a:bodyPr anchor="t" rtlCol="false" tIns="0" lIns="0" bIns="0" rIns="0">
            <a:spAutoFit/>
          </a:bodyPr>
          <a:lstStyle/>
          <a:p>
            <a:pPr algn="l">
              <a:lnSpc>
                <a:spcPts val="2902"/>
              </a:lnSpc>
            </a:pPr>
            <a:r>
              <a:rPr lang="en-US" sz="2524">
                <a:solidFill>
                  <a:srgbClr val="FFFFFF"/>
                </a:solidFill>
                <a:latin typeface="Hatton"/>
                <a:ea typeface="Hatton"/>
                <a:cs typeface="Hatton"/>
                <a:sym typeface="Hatton"/>
              </a:rPr>
              <a:t>Rokaya Ramy             22-101171</a:t>
            </a:r>
          </a:p>
          <a:p>
            <a:pPr algn="l">
              <a:lnSpc>
                <a:spcPts val="2902"/>
              </a:lnSpc>
            </a:pPr>
            <a:r>
              <a:rPr lang="en-US" sz="2524">
                <a:solidFill>
                  <a:srgbClr val="FFFFFF"/>
                </a:solidFill>
                <a:latin typeface="Hatton"/>
                <a:ea typeface="Hatton"/>
                <a:cs typeface="Hatton"/>
                <a:sym typeface="Hatton"/>
              </a:rPr>
              <a:t>Omar El Nabarawy    22-101123</a:t>
            </a:r>
          </a:p>
          <a:p>
            <a:pPr algn="l">
              <a:lnSpc>
                <a:spcPts val="2902"/>
              </a:lnSpc>
              <a:spcBef>
                <a:spcPct val="0"/>
              </a:spcBef>
            </a:pPr>
            <a:r>
              <a:rPr lang="en-US" sz="2524">
                <a:solidFill>
                  <a:srgbClr val="FFFFFF"/>
                </a:solidFill>
                <a:latin typeface="Hatton"/>
                <a:ea typeface="Hatton"/>
                <a:cs typeface="Hatton"/>
                <a:sym typeface="Hatton"/>
              </a:rPr>
              <a:t>Jana Sherif                  22-101234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A401F"/>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99356" y="8124322"/>
            <a:ext cx="18486712" cy="6981436"/>
            <a:chOff x="0" y="0"/>
            <a:chExt cx="6347206" cy="2396998"/>
          </a:xfrm>
        </p:grpSpPr>
        <p:sp>
          <p:nvSpPr>
            <p:cNvPr name="Freeform 3" id="3"/>
            <p:cNvSpPr/>
            <p:nvPr/>
          </p:nvSpPr>
          <p:spPr>
            <a:xfrm flipH="false" flipV="false" rot="0">
              <a:off x="-102743" y="-211963"/>
              <a:ext cx="6678549" cy="2641092"/>
            </a:xfrm>
            <a:custGeom>
              <a:avLst/>
              <a:gdLst/>
              <a:ahLst/>
              <a:cxnLst/>
              <a:rect r="r" b="b" t="t" l="l"/>
              <a:pathLst>
                <a:path h="2641092" w="6678549">
                  <a:moveTo>
                    <a:pt x="6449568" y="2580767"/>
                  </a:moveTo>
                  <a:cubicBezTo>
                    <a:pt x="6379591" y="9525"/>
                    <a:pt x="6678549" y="646303"/>
                    <a:pt x="5719826" y="667893"/>
                  </a:cubicBezTo>
                  <a:cubicBezTo>
                    <a:pt x="5719826" y="668274"/>
                    <a:pt x="5719953" y="668528"/>
                    <a:pt x="5720080" y="669036"/>
                  </a:cubicBezTo>
                  <a:cubicBezTo>
                    <a:pt x="5719826" y="669417"/>
                    <a:pt x="5719699" y="668655"/>
                    <a:pt x="5719445" y="667893"/>
                  </a:cubicBezTo>
                  <a:cubicBezTo>
                    <a:pt x="5691505" y="668528"/>
                    <a:pt x="5662422" y="668655"/>
                    <a:pt x="5632069" y="668147"/>
                  </a:cubicBezTo>
                  <a:cubicBezTo>
                    <a:pt x="5353939" y="731774"/>
                    <a:pt x="5655310" y="787908"/>
                    <a:pt x="5138420" y="658876"/>
                  </a:cubicBezTo>
                  <a:cubicBezTo>
                    <a:pt x="5107686" y="701294"/>
                    <a:pt x="4847590" y="611505"/>
                    <a:pt x="4790440" y="557276"/>
                  </a:cubicBezTo>
                  <a:cubicBezTo>
                    <a:pt x="4726051" y="605155"/>
                    <a:pt x="4407408" y="596773"/>
                    <a:pt x="4229735" y="540385"/>
                  </a:cubicBezTo>
                  <a:cubicBezTo>
                    <a:pt x="4230116" y="541147"/>
                    <a:pt x="4229989" y="542417"/>
                    <a:pt x="4229100" y="544703"/>
                  </a:cubicBezTo>
                  <a:cubicBezTo>
                    <a:pt x="4227449" y="544068"/>
                    <a:pt x="4225544" y="547116"/>
                    <a:pt x="4225163" y="539877"/>
                  </a:cubicBezTo>
                  <a:cubicBezTo>
                    <a:pt x="4225672" y="540004"/>
                    <a:pt x="4226560" y="539750"/>
                    <a:pt x="4227323" y="539623"/>
                  </a:cubicBezTo>
                  <a:cubicBezTo>
                    <a:pt x="4189985" y="527558"/>
                    <a:pt x="4158869" y="513461"/>
                    <a:pt x="4138042" y="497205"/>
                  </a:cubicBezTo>
                  <a:cubicBezTo>
                    <a:pt x="3772917" y="629158"/>
                    <a:pt x="4120007" y="802767"/>
                    <a:pt x="3447416" y="591947"/>
                  </a:cubicBezTo>
                  <a:cubicBezTo>
                    <a:pt x="2977389" y="756412"/>
                    <a:pt x="2897887" y="467614"/>
                    <a:pt x="2635251" y="559943"/>
                  </a:cubicBezTo>
                  <a:cubicBezTo>
                    <a:pt x="2396999" y="433705"/>
                    <a:pt x="2152651" y="453517"/>
                    <a:pt x="1887602" y="430403"/>
                  </a:cubicBezTo>
                  <a:cubicBezTo>
                    <a:pt x="1865250" y="388239"/>
                    <a:pt x="1846327" y="363982"/>
                    <a:pt x="1827912" y="352298"/>
                  </a:cubicBezTo>
                  <a:cubicBezTo>
                    <a:pt x="1828039" y="353314"/>
                    <a:pt x="1828039" y="354203"/>
                    <a:pt x="1827531" y="352044"/>
                  </a:cubicBezTo>
                  <a:cubicBezTo>
                    <a:pt x="1769238" y="315468"/>
                    <a:pt x="1713993" y="403860"/>
                    <a:pt x="1561847" y="455930"/>
                  </a:cubicBezTo>
                  <a:cubicBezTo>
                    <a:pt x="1529462" y="436626"/>
                    <a:pt x="1503554" y="423418"/>
                    <a:pt x="1480948" y="414401"/>
                  </a:cubicBezTo>
                  <a:lnTo>
                    <a:pt x="1480821" y="414401"/>
                  </a:lnTo>
                  <a:lnTo>
                    <a:pt x="1480694" y="414274"/>
                  </a:lnTo>
                  <a:cubicBezTo>
                    <a:pt x="1393572" y="379349"/>
                    <a:pt x="1356234" y="408305"/>
                    <a:pt x="1190118" y="405638"/>
                  </a:cubicBezTo>
                  <a:cubicBezTo>
                    <a:pt x="1065531" y="360807"/>
                    <a:pt x="981457" y="508381"/>
                    <a:pt x="744602" y="355727"/>
                  </a:cubicBezTo>
                  <a:cubicBezTo>
                    <a:pt x="669037" y="352171"/>
                    <a:pt x="718186" y="292100"/>
                    <a:pt x="497333" y="289306"/>
                  </a:cubicBezTo>
                  <a:cubicBezTo>
                    <a:pt x="398018" y="252857"/>
                    <a:pt x="356108" y="231775"/>
                    <a:pt x="290703" y="226441"/>
                  </a:cubicBezTo>
                  <a:cubicBezTo>
                    <a:pt x="290703" y="226568"/>
                    <a:pt x="290703" y="226568"/>
                    <a:pt x="290703" y="226695"/>
                  </a:cubicBezTo>
                  <a:cubicBezTo>
                    <a:pt x="290576" y="226949"/>
                    <a:pt x="290576" y="226695"/>
                    <a:pt x="290449" y="226314"/>
                  </a:cubicBezTo>
                  <a:cubicBezTo>
                    <a:pt x="265938" y="224409"/>
                    <a:pt x="238379" y="224536"/>
                    <a:pt x="203073" y="226949"/>
                  </a:cubicBezTo>
                  <a:cubicBezTo>
                    <a:pt x="0" y="0"/>
                    <a:pt x="169164" y="2421509"/>
                    <a:pt x="162941" y="2601976"/>
                  </a:cubicBezTo>
                  <a:cubicBezTo>
                    <a:pt x="538099" y="2582799"/>
                    <a:pt x="6508623" y="2641092"/>
                    <a:pt x="6449568" y="2580767"/>
                  </a:cubicBezTo>
                  <a:close/>
                  <a:moveTo>
                    <a:pt x="593598" y="304546"/>
                  </a:moveTo>
                  <a:cubicBezTo>
                    <a:pt x="592836" y="304673"/>
                    <a:pt x="592963" y="298831"/>
                    <a:pt x="593598" y="304546"/>
                  </a:cubicBezTo>
                  <a:lnTo>
                    <a:pt x="593598" y="304546"/>
                  </a:lnTo>
                  <a:close/>
                </a:path>
              </a:pathLst>
            </a:custGeom>
            <a:blipFill>
              <a:blip r:embed="rId2"/>
              <a:stretch>
                <a:fillRect l="0" t="-38376" r="0" b="-38376"/>
              </a:stretch>
            </a:blipFill>
          </p:spPr>
        </p:sp>
      </p:grpSp>
      <p:sp>
        <p:nvSpPr>
          <p:cNvPr name="Freeform 4" id="4"/>
          <p:cNvSpPr/>
          <p:nvPr/>
        </p:nvSpPr>
        <p:spPr>
          <a:xfrm flipH="false" flipV="false" rot="0">
            <a:off x="10416105" y="1564755"/>
            <a:ext cx="6142411" cy="6232641"/>
          </a:xfrm>
          <a:custGeom>
            <a:avLst/>
            <a:gdLst/>
            <a:ahLst/>
            <a:cxnLst/>
            <a:rect r="r" b="b" t="t" l="l"/>
            <a:pathLst>
              <a:path h="6232641" w="6142411">
                <a:moveTo>
                  <a:pt x="0" y="0"/>
                </a:moveTo>
                <a:lnTo>
                  <a:pt x="6142411" y="0"/>
                </a:lnTo>
                <a:lnTo>
                  <a:pt x="6142411" y="6232641"/>
                </a:lnTo>
                <a:lnTo>
                  <a:pt x="0" y="6232641"/>
                </a:lnTo>
                <a:lnTo>
                  <a:pt x="0" y="0"/>
                </a:lnTo>
                <a:close/>
              </a:path>
            </a:pathLst>
          </a:custGeom>
          <a:blipFill>
            <a:blip r:embed="rId3"/>
            <a:stretch>
              <a:fillRect l="0" t="-1994" r="0" b="0"/>
            </a:stretch>
          </a:blipFill>
        </p:spPr>
      </p:sp>
      <p:sp>
        <p:nvSpPr>
          <p:cNvPr name="TextBox 5" id="5"/>
          <p:cNvSpPr txBox="true"/>
          <p:nvPr/>
        </p:nvSpPr>
        <p:spPr>
          <a:xfrm rot="0">
            <a:off x="1028700" y="1120838"/>
            <a:ext cx="6953678" cy="859259"/>
          </a:xfrm>
          <a:prstGeom prst="rect">
            <a:avLst/>
          </a:prstGeom>
        </p:spPr>
        <p:txBody>
          <a:bodyPr anchor="t" rtlCol="false" tIns="0" lIns="0" bIns="0" rIns="0">
            <a:spAutoFit/>
          </a:bodyPr>
          <a:lstStyle/>
          <a:p>
            <a:pPr algn="l">
              <a:lnSpc>
                <a:spcPts val="6431"/>
              </a:lnSpc>
            </a:pPr>
            <a:r>
              <a:rPr lang="en-US" sz="5592">
                <a:solidFill>
                  <a:srgbClr val="FFFFFF"/>
                </a:solidFill>
                <a:latin typeface="Hatton"/>
                <a:ea typeface="Hatton"/>
                <a:cs typeface="Hatton"/>
                <a:sym typeface="Hatton"/>
              </a:rPr>
              <a:t>Results and Insights</a:t>
            </a:r>
          </a:p>
        </p:txBody>
      </p:sp>
      <p:sp>
        <p:nvSpPr>
          <p:cNvPr name="TextBox 6" id="6"/>
          <p:cNvSpPr txBox="true"/>
          <p:nvPr/>
        </p:nvSpPr>
        <p:spPr>
          <a:xfrm rot="0">
            <a:off x="10284112" y="7887467"/>
            <a:ext cx="6406398" cy="317661"/>
          </a:xfrm>
          <a:prstGeom prst="rect">
            <a:avLst/>
          </a:prstGeom>
        </p:spPr>
        <p:txBody>
          <a:bodyPr anchor="t" rtlCol="false" tIns="0" lIns="0" bIns="0" rIns="0">
            <a:spAutoFit/>
          </a:bodyPr>
          <a:lstStyle/>
          <a:p>
            <a:pPr algn="ctr">
              <a:lnSpc>
                <a:spcPts val="2329"/>
              </a:lnSpc>
            </a:pPr>
            <a:r>
              <a:rPr lang="en-US" sz="2025">
                <a:solidFill>
                  <a:srgbClr val="FFFFFF"/>
                </a:solidFill>
                <a:latin typeface="Hatton"/>
                <a:ea typeface="Hatton"/>
                <a:cs typeface="Hatton"/>
                <a:sym typeface="Hatton"/>
              </a:rPr>
              <a:t>Model Prediction on randomly selected input</a:t>
            </a:r>
          </a:p>
        </p:txBody>
      </p:sp>
      <p:sp>
        <p:nvSpPr>
          <p:cNvPr name="TextBox 7" id="7"/>
          <p:cNvSpPr txBox="true"/>
          <p:nvPr/>
        </p:nvSpPr>
        <p:spPr>
          <a:xfrm rot="0">
            <a:off x="1028700" y="2578222"/>
            <a:ext cx="7452538" cy="5472838"/>
          </a:xfrm>
          <a:prstGeom prst="rect">
            <a:avLst/>
          </a:prstGeom>
        </p:spPr>
        <p:txBody>
          <a:bodyPr anchor="t" rtlCol="false" tIns="0" lIns="0" bIns="0" rIns="0">
            <a:spAutoFit/>
          </a:bodyPr>
          <a:lstStyle/>
          <a:p>
            <a:pPr algn="l">
              <a:lnSpc>
                <a:spcPts val="3156"/>
              </a:lnSpc>
            </a:pPr>
            <a:r>
              <a:rPr lang="en-US" sz="2254">
                <a:solidFill>
                  <a:srgbClr val="FFFFFF"/>
                </a:solidFill>
                <a:latin typeface="Open Sans"/>
                <a:ea typeface="Open Sans"/>
                <a:cs typeface="Open Sans"/>
                <a:sym typeface="Open Sans"/>
              </a:rPr>
              <a:t>Our model achieved strong performance on the test set, with an accuracy of 0.8550 and an F1-score of 0.8562, indicating balanced classification across most categories. The confusion matrix showed that commonly confused classes were plastic_water_bottles and plastic_sode_bottles, likely due to visual similarities in certain images.</a:t>
            </a:r>
          </a:p>
          <a:p>
            <a:pPr algn="l">
              <a:lnSpc>
                <a:spcPts val="3156"/>
              </a:lnSpc>
            </a:pPr>
          </a:p>
          <a:p>
            <a:pPr algn="l">
              <a:lnSpc>
                <a:spcPts val="3156"/>
              </a:lnSpc>
            </a:pPr>
            <a:r>
              <a:rPr lang="en-US" sz="2254">
                <a:solidFill>
                  <a:srgbClr val="FFFFFF"/>
                </a:solidFill>
                <a:latin typeface="Open Sans"/>
                <a:ea typeface="Open Sans"/>
                <a:cs typeface="Open Sans"/>
                <a:sym typeface="Open Sans"/>
              </a:rPr>
              <a:t>Training and validation curves demonstrated good convergence without signs of significant overfitting, suggesting that our model generalizes well to unseen data. Data augmentation played a key role in enhancing robustness.</a:t>
            </a:r>
          </a:p>
          <a:p>
            <a:pPr algn="l">
              <a:lnSpc>
                <a:spcPts val="3156"/>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A401F"/>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5333147" y="-107311"/>
            <a:ext cx="11800546" cy="10501622"/>
            <a:chOff x="0" y="0"/>
            <a:chExt cx="6349238" cy="5650357"/>
          </a:xfrm>
        </p:grpSpPr>
        <p:sp>
          <p:nvSpPr>
            <p:cNvPr name="Freeform 3" id="3"/>
            <p:cNvSpPr/>
            <p:nvPr/>
          </p:nvSpPr>
          <p:spPr>
            <a:xfrm flipH="false" flipV="false" rot="0">
              <a:off x="-1220470" y="-200914"/>
              <a:ext cx="7579741" cy="5919724"/>
            </a:xfrm>
            <a:custGeom>
              <a:avLst/>
              <a:gdLst/>
              <a:ahLst/>
              <a:cxnLst/>
              <a:rect r="r" b="b" t="t" l="l"/>
              <a:pathLst>
                <a:path h="5919724" w="7579741">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79" y="1797050"/>
                  </a:cubicBezTo>
                  <a:cubicBezTo>
                    <a:pt x="7222108" y="1833372"/>
                    <a:pt x="7240015" y="1850009"/>
                    <a:pt x="7202296" y="1916684"/>
                  </a:cubicBezTo>
                  <a:cubicBezTo>
                    <a:pt x="7208900" y="1933448"/>
                    <a:pt x="7273035" y="1963420"/>
                    <a:pt x="7239634" y="2007743"/>
                  </a:cubicBezTo>
                  <a:cubicBezTo>
                    <a:pt x="7204201" y="2091436"/>
                    <a:pt x="7205852" y="2286381"/>
                    <a:pt x="7250048" y="2317750"/>
                  </a:cubicBezTo>
                  <a:cubicBezTo>
                    <a:pt x="7275576" y="2308987"/>
                    <a:pt x="7186167" y="2474976"/>
                    <a:pt x="7233031" y="2483866"/>
                  </a:cubicBezTo>
                  <a:cubicBezTo>
                    <a:pt x="7217790" y="2541143"/>
                    <a:pt x="7278496" y="2574417"/>
                    <a:pt x="7147940" y="2695575"/>
                  </a:cubicBezTo>
                  <a:cubicBezTo>
                    <a:pt x="7045959" y="2756535"/>
                    <a:pt x="7168641" y="2805176"/>
                    <a:pt x="7069073" y="2892044"/>
                  </a:cubicBezTo>
                  <a:cubicBezTo>
                    <a:pt x="7109587" y="2925826"/>
                    <a:pt x="7008621"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7" y="3707257"/>
                    <a:pt x="6727190" y="3726307"/>
                    <a:pt x="6704838" y="3771265"/>
                  </a:cubicBezTo>
                  <a:cubicBezTo>
                    <a:pt x="6674739" y="3791585"/>
                    <a:pt x="6736079" y="3823716"/>
                    <a:pt x="6667881" y="3824732"/>
                  </a:cubicBezTo>
                  <a:cubicBezTo>
                    <a:pt x="6676516" y="3870960"/>
                    <a:pt x="6621398" y="3859911"/>
                    <a:pt x="6607683" y="3879977"/>
                  </a:cubicBezTo>
                  <a:cubicBezTo>
                    <a:pt x="6650990" y="3906901"/>
                    <a:pt x="6618478" y="3901313"/>
                    <a:pt x="6653657" y="3916553"/>
                  </a:cubicBezTo>
                  <a:cubicBezTo>
                    <a:pt x="6651371" y="3988689"/>
                    <a:pt x="6546469" y="4092829"/>
                    <a:pt x="6552819" y="4182491"/>
                  </a:cubicBezTo>
                  <a:cubicBezTo>
                    <a:pt x="6516370" y="4270502"/>
                    <a:pt x="6542785" y="4306443"/>
                    <a:pt x="6490208" y="4402836"/>
                  </a:cubicBezTo>
                  <a:cubicBezTo>
                    <a:pt x="6527419" y="4414266"/>
                    <a:pt x="6500748" y="4427982"/>
                    <a:pt x="6457696" y="4505960"/>
                  </a:cubicBezTo>
                  <a:cubicBezTo>
                    <a:pt x="6503289" y="4531741"/>
                    <a:pt x="6486271" y="4590542"/>
                    <a:pt x="6438519" y="4659376"/>
                  </a:cubicBezTo>
                  <a:cubicBezTo>
                    <a:pt x="6519417" y="4706620"/>
                    <a:pt x="6472682" y="4854575"/>
                    <a:pt x="6428232" y="4913630"/>
                  </a:cubicBezTo>
                  <a:cubicBezTo>
                    <a:pt x="6441440" y="4962525"/>
                    <a:pt x="6419596" y="5014341"/>
                    <a:pt x="6364732" y="5057902"/>
                  </a:cubicBezTo>
                  <a:cubicBezTo>
                    <a:pt x="6326251" y="5158740"/>
                    <a:pt x="6311772" y="5242179"/>
                    <a:pt x="6153531" y="5344667"/>
                  </a:cubicBezTo>
                  <a:cubicBezTo>
                    <a:pt x="6108953" y="5423534"/>
                    <a:pt x="6112764" y="5474842"/>
                    <a:pt x="6025007" y="5580126"/>
                  </a:cubicBezTo>
                  <a:cubicBezTo>
                    <a:pt x="5990082" y="5617336"/>
                    <a:pt x="5948298"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l="-16784" t="0" r="-16784" b="0"/>
              </a:stretch>
            </a:blipFill>
          </p:spPr>
        </p:sp>
      </p:grpSp>
      <p:sp>
        <p:nvSpPr>
          <p:cNvPr name="TextBox 4" id="4"/>
          <p:cNvSpPr txBox="true"/>
          <p:nvPr/>
        </p:nvSpPr>
        <p:spPr>
          <a:xfrm rot="0">
            <a:off x="7290316" y="3065683"/>
            <a:ext cx="9186563" cy="873713"/>
          </a:xfrm>
          <a:prstGeom prst="rect">
            <a:avLst/>
          </a:prstGeom>
        </p:spPr>
        <p:txBody>
          <a:bodyPr anchor="t" rtlCol="false" tIns="0" lIns="0" bIns="0" rIns="0">
            <a:spAutoFit/>
          </a:bodyPr>
          <a:lstStyle/>
          <a:p>
            <a:pPr algn="ctr">
              <a:lnSpc>
                <a:spcPts val="6431"/>
              </a:lnSpc>
            </a:pPr>
            <a:r>
              <a:rPr lang="en-US" sz="5592">
                <a:solidFill>
                  <a:srgbClr val="FFFFFF"/>
                </a:solidFill>
                <a:latin typeface="Hatton"/>
                <a:ea typeface="Hatton"/>
                <a:cs typeface="Hatton"/>
                <a:sym typeface="Hatton"/>
              </a:rPr>
              <a:t>Extra Model - ResNet18</a:t>
            </a:r>
          </a:p>
        </p:txBody>
      </p:sp>
      <p:sp>
        <p:nvSpPr>
          <p:cNvPr name="TextBox 5" id="5"/>
          <p:cNvSpPr txBox="true"/>
          <p:nvPr/>
        </p:nvSpPr>
        <p:spPr>
          <a:xfrm rot="0">
            <a:off x="6243297" y="4462528"/>
            <a:ext cx="11280601" cy="3749126"/>
          </a:xfrm>
          <a:prstGeom prst="rect">
            <a:avLst/>
          </a:prstGeom>
        </p:spPr>
        <p:txBody>
          <a:bodyPr anchor="t" rtlCol="false" tIns="0" lIns="0" bIns="0" rIns="0">
            <a:spAutoFit/>
          </a:bodyPr>
          <a:lstStyle/>
          <a:p>
            <a:pPr algn="ctr">
              <a:lnSpc>
                <a:spcPts val="3355"/>
              </a:lnSpc>
            </a:pPr>
            <a:r>
              <a:rPr lang="en-US" sz="2396">
                <a:solidFill>
                  <a:srgbClr val="FFFFFF"/>
                </a:solidFill>
                <a:latin typeface="Open Sans"/>
                <a:ea typeface="Open Sans"/>
                <a:cs typeface="Open Sans"/>
                <a:sym typeface="Open Sans"/>
              </a:rPr>
              <a:t>To benchmark our custom CNN, we also used ResNet-18, a widely adopted deep convolutional neural network pre-trained on ImageNet. By replacing the final classification layer with a 20-class output, we fine-tuned the model on our waste classification dataset.</a:t>
            </a:r>
          </a:p>
          <a:p>
            <a:pPr algn="ctr">
              <a:lnSpc>
                <a:spcPts val="3355"/>
              </a:lnSpc>
            </a:pPr>
            <a:r>
              <a:rPr lang="en-US" sz="2396">
                <a:solidFill>
                  <a:srgbClr val="FFFFFF"/>
                </a:solidFill>
                <a:latin typeface="Open Sans"/>
                <a:ea typeface="Open Sans"/>
                <a:cs typeface="Open Sans"/>
                <a:sym typeface="Open Sans"/>
              </a:rPr>
              <a:t>Using transfer learning allowed the model to leverage powerful feature extraction capabilities learned from large-scale natural image data. This led to improved performance in both accuracy and generalization compared to training from scratch.</a:t>
            </a:r>
          </a:p>
          <a:p>
            <a:pPr algn="l">
              <a:lnSpc>
                <a:spcPts val="3355"/>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10800000">
            <a:off x="-10223739" y="0"/>
            <a:ext cx="15985043" cy="10608854"/>
            <a:chOff x="0" y="0"/>
            <a:chExt cx="6351016" cy="4215003"/>
          </a:xfrm>
        </p:grpSpPr>
        <p:sp>
          <p:nvSpPr>
            <p:cNvPr name="Freeform 3" id="3"/>
            <p:cNvSpPr/>
            <p:nvPr/>
          </p:nvSpPr>
          <p:spPr>
            <a:xfrm flipH="false" flipV="true" rot="0">
              <a:off x="-39878" y="-22659"/>
              <a:ext cx="6437884" cy="4257040"/>
            </a:xfrm>
            <a:custGeom>
              <a:avLst/>
              <a:gdLst/>
              <a:ahLst/>
              <a:cxnLst/>
              <a:rect r="r" b="b" t="t" l="l"/>
              <a:pathLst>
                <a:path h="4257040" w="6437884">
                  <a:moveTo>
                    <a:pt x="6341491" y="30607"/>
                  </a:moveTo>
                  <a:cubicBezTo>
                    <a:pt x="4280281" y="22733"/>
                    <a:pt x="2233295" y="31115"/>
                    <a:pt x="93726" y="22606"/>
                  </a:cubicBezTo>
                  <a:cubicBezTo>
                    <a:pt x="61976" y="33147"/>
                    <a:pt x="79883" y="75311"/>
                    <a:pt x="73787" y="112522"/>
                  </a:cubicBezTo>
                  <a:cubicBezTo>
                    <a:pt x="58674" y="160274"/>
                    <a:pt x="0" y="190627"/>
                    <a:pt x="84455" y="280035"/>
                  </a:cubicBezTo>
                  <a:cubicBezTo>
                    <a:pt x="103759" y="326390"/>
                    <a:pt x="120269" y="381000"/>
                    <a:pt x="135001" y="424688"/>
                  </a:cubicBezTo>
                  <a:cubicBezTo>
                    <a:pt x="199009" y="474980"/>
                    <a:pt x="241046" y="530479"/>
                    <a:pt x="303403" y="596519"/>
                  </a:cubicBezTo>
                  <a:cubicBezTo>
                    <a:pt x="375158" y="684911"/>
                    <a:pt x="324104" y="764540"/>
                    <a:pt x="437642" y="816991"/>
                  </a:cubicBezTo>
                  <a:cubicBezTo>
                    <a:pt x="421513" y="852805"/>
                    <a:pt x="463931" y="888238"/>
                    <a:pt x="443357" y="933704"/>
                  </a:cubicBezTo>
                  <a:cubicBezTo>
                    <a:pt x="448564" y="1018032"/>
                    <a:pt x="446532" y="1012825"/>
                    <a:pt x="542036" y="1117727"/>
                  </a:cubicBezTo>
                  <a:cubicBezTo>
                    <a:pt x="552704" y="1167511"/>
                    <a:pt x="490728" y="1214755"/>
                    <a:pt x="618490" y="1297178"/>
                  </a:cubicBezTo>
                  <a:cubicBezTo>
                    <a:pt x="631444" y="1362075"/>
                    <a:pt x="651891" y="1388999"/>
                    <a:pt x="717296" y="1440434"/>
                  </a:cubicBezTo>
                  <a:cubicBezTo>
                    <a:pt x="760095" y="1445514"/>
                    <a:pt x="705993" y="1553337"/>
                    <a:pt x="768477" y="1638935"/>
                  </a:cubicBezTo>
                  <a:cubicBezTo>
                    <a:pt x="788924" y="1673733"/>
                    <a:pt x="731647" y="1718056"/>
                    <a:pt x="805815" y="1831086"/>
                  </a:cubicBezTo>
                  <a:cubicBezTo>
                    <a:pt x="828167" y="1878838"/>
                    <a:pt x="826262" y="1915287"/>
                    <a:pt x="830199" y="1980438"/>
                  </a:cubicBezTo>
                  <a:cubicBezTo>
                    <a:pt x="892810" y="2040763"/>
                    <a:pt x="930021" y="2090801"/>
                    <a:pt x="939419" y="2196465"/>
                  </a:cubicBezTo>
                  <a:cubicBezTo>
                    <a:pt x="995426" y="2281174"/>
                    <a:pt x="1038860" y="2292858"/>
                    <a:pt x="990346" y="2423795"/>
                  </a:cubicBezTo>
                  <a:cubicBezTo>
                    <a:pt x="1048893" y="2510028"/>
                    <a:pt x="1075944" y="2674366"/>
                    <a:pt x="1133094" y="2772283"/>
                  </a:cubicBezTo>
                  <a:cubicBezTo>
                    <a:pt x="1107313" y="2836291"/>
                    <a:pt x="1137666" y="2925445"/>
                    <a:pt x="1097915" y="2994914"/>
                  </a:cubicBezTo>
                  <a:cubicBezTo>
                    <a:pt x="1152017" y="3119755"/>
                    <a:pt x="1106678" y="3071622"/>
                    <a:pt x="1083310" y="3271393"/>
                  </a:cubicBezTo>
                  <a:cubicBezTo>
                    <a:pt x="1082167" y="3293491"/>
                    <a:pt x="1056386" y="3317748"/>
                    <a:pt x="1024890" y="3342132"/>
                  </a:cubicBezTo>
                  <a:cubicBezTo>
                    <a:pt x="1037971" y="3347212"/>
                    <a:pt x="1042289" y="3419221"/>
                    <a:pt x="997966" y="3432302"/>
                  </a:cubicBezTo>
                  <a:cubicBezTo>
                    <a:pt x="889762" y="3481578"/>
                    <a:pt x="898525" y="3611880"/>
                    <a:pt x="794512" y="3686810"/>
                  </a:cubicBezTo>
                  <a:cubicBezTo>
                    <a:pt x="823976" y="3799713"/>
                    <a:pt x="732790" y="3868039"/>
                    <a:pt x="688467" y="3962019"/>
                  </a:cubicBezTo>
                  <a:cubicBezTo>
                    <a:pt x="660527" y="3986403"/>
                    <a:pt x="726694" y="3987673"/>
                    <a:pt x="731393" y="4008374"/>
                  </a:cubicBezTo>
                  <a:cubicBezTo>
                    <a:pt x="734568" y="4015994"/>
                    <a:pt x="756920" y="4086352"/>
                    <a:pt x="738759" y="4102989"/>
                  </a:cubicBezTo>
                  <a:cubicBezTo>
                    <a:pt x="703199" y="4122801"/>
                    <a:pt x="730504" y="4146296"/>
                    <a:pt x="739902" y="4179316"/>
                  </a:cubicBezTo>
                  <a:cubicBezTo>
                    <a:pt x="748411" y="4195445"/>
                    <a:pt x="697992" y="4254246"/>
                    <a:pt x="775589" y="4231259"/>
                  </a:cubicBezTo>
                  <a:cubicBezTo>
                    <a:pt x="2374773" y="4240911"/>
                    <a:pt x="3964559" y="4227576"/>
                    <a:pt x="5604891" y="4235704"/>
                  </a:cubicBezTo>
                  <a:cubicBezTo>
                    <a:pt x="5854573" y="4218432"/>
                    <a:pt x="6136005" y="4257040"/>
                    <a:pt x="6383401" y="4223258"/>
                  </a:cubicBezTo>
                  <a:cubicBezTo>
                    <a:pt x="6383909" y="3685286"/>
                    <a:pt x="6385306" y="3086735"/>
                    <a:pt x="6384544" y="2546096"/>
                  </a:cubicBezTo>
                  <a:cubicBezTo>
                    <a:pt x="6386703" y="1772539"/>
                    <a:pt x="6379464" y="995045"/>
                    <a:pt x="6388608" y="218567"/>
                  </a:cubicBezTo>
                  <a:cubicBezTo>
                    <a:pt x="6357747" y="212979"/>
                    <a:pt x="6437884" y="0"/>
                    <a:pt x="6341491" y="30607"/>
                  </a:cubicBezTo>
                  <a:close/>
                </a:path>
              </a:pathLst>
            </a:custGeom>
            <a:blipFill>
              <a:blip r:embed="rId2"/>
              <a:stretch>
                <a:fillRect l="-88551" t="-44640" r="0" b="-44640"/>
              </a:stretch>
            </a:blipFill>
          </p:spPr>
        </p:sp>
      </p:grpSp>
      <p:graphicFrame>
        <p:nvGraphicFramePr>
          <p:cNvPr name="Table 4" id="4"/>
          <p:cNvGraphicFramePr>
            <a:graphicFrameLocks noGrp="true"/>
          </p:cNvGraphicFramePr>
          <p:nvPr/>
        </p:nvGraphicFramePr>
        <p:xfrm>
          <a:off x="5266532" y="3300469"/>
          <a:ext cx="12622741" cy="6986531"/>
        </p:xfrm>
        <a:graphic>
          <a:graphicData uri="http://schemas.openxmlformats.org/drawingml/2006/table">
            <a:tbl>
              <a:tblPr/>
              <a:tblGrid>
                <a:gridCol w="4235035"/>
                <a:gridCol w="4042826"/>
                <a:gridCol w="4344880"/>
              </a:tblGrid>
              <a:tr h="722663">
                <a:tc>
                  <a:txBody>
                    <a:bodyPr anchor="t" rtlCol="false"/>
                    <a:lstStyle/>
                    <a:p>
                      <a:pPr algn="ctr">
                        <a:lnSpc>
                          <a:spcPts val="1853"/>
                        </a:lnSpc>
                        <a:defRPr/>
                      </a:pPr>
                      <a:r>
                        <a:rPr lang="en-US" sz="1323">
                          <a:solidFill>
                            <a:srgbClr val="000000"/>
                          </a:solidFill>
                          <a:latin typeface="PT Sans"/>
                          <a:ea typeface="PT Sans"/>
                          <a:cs typeface="PT Sans"/>
                          <a:sym typeface="PT Sans"/>
                        </a:rPr>
                        <a:t>features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853"/>
                        </a:lnSpc>
                        <a:defRPr/>
                      </a:pPr>
                      <a:r>
                        <a:rPr lang="en-US" sz="1323" b="true">
                          <a:solidFill>
                            <a:srgbClr val="FFFFFF"/>
                          </a:solidFill>
                          <a:latin typeface="PT Sans Bold"/>
                          <a:ea typeface="PT Sans Bold"/>
                          <a:cs typeface="PT Sans Bold"/>
                          <a:sym typeface="PT Sans Bold"/>
                        </a:rPr>
                        <a:t>Custom_CNN_model</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853"/>
                        </a:lnSpc>
                        <a:defRPr/>
                      </a:pPr>
                      <a:r>
                        <a:rPr lang="en-US" sz="1323" b="true">
                          <a:solidFill>
                            <a:srgbClr val="FFFFFF"/>
                          </a:solidFill>
                          <a:latin typeface="PT Sans Bold"/>
                          <a:ea typeface="PT Sans Bold"/>
                          <a:cs typeface="PT Sans Bold"/>
                          <a:sym typeface="PT Sans Bold"/>
                        </a:rPr>
                        <a:t>ResNet18 Model (Pretrained)</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r h="935435">
                <a:tc>
                  <a:txBody>
                    <a:bodyPr anchor="t" rtlCol="false"/>
                    <a:lstStyle/>
                    <a:p>
                      <a:pPr algn="ctr">
                        <a:lnSpc>
                          <a:spcPts val="1853"/>
                        </a:lnSpc>
                        <a:defRPr/>
                      </a:pPr>
                      <a:r>
                        <a:rPr lang="en-US" sz="1323">
                          <a:solidFill>
                            <a:srgbClr val="000000"/>
                          </a:solidFill>
                          <a:latin typeface="PT Sans"/>
                          <a:ea typeface="PT Sans"/>
                          <a:cs typeface="PT Sans"/>
                          <a:sym typeface="PT Sans"/>
                        </a:rPr>
                        <a:t>Model Type</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Custom-built convolutional neural network</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Deep residual network (ResNet18) with pretrained weights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r h="935435">
                <a:tc>
                  <a:txBody>
                    <a:bodyPr anchor="t" rtlCol="false"/>
                    <a:lstStyle/>
                    <a:p>
                      <a:pPr algn="ctr">
                        <a:lnSpc>
                          <a:spcPts val="1679"/>
                        </a:lnSpc>
                        <a:defRPr/>
                      </a:pPr>
                      <a:r>
                        <a:rPr lang="en-US" sz="1200">
                          <a:solidFill>
                            <a:srgbClr val="000000"/>
                          </a:solidFill>
                          <a:latin typeface="Canva Sans"/>
                          <a:ea typeface="Canva Sans"/>
                          <a:cs typeface="Canva Sans"/>
                          <a:sym typeface="Canva Sans"/>
                        </a:rPr>
                        <a:t>Architecture Depth</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5 convolutional layers + 2 fully connected layers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18 convolutional layers with residual (skip) connections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r h="702305">
                <a:tc>
                  <a:txBody>
                    <a:bodyPr anchor="t" rtlCol="false"/>
                    <a:lstStyle/>
                    <a:p>
                      <a:pPr algn="ctr">
                        <a:lnSpc>
                          <a:spcPts val="1853"/>
                        </a:lnSpc>
                        <a:defRPr/>
                      </a:pPr>
                      <a:r>
                        <a:rPr lang="en-US" sz="1323">
                          <a:solidFill>
                            <a:srgbClr val="000000"/>
                          </a:solidFill>
                          <a:latin typeface="PT Sans"/>
                          <a:ea typeface="PT Sans"/>
                          <a:cs typeface="PT Sans"/>
                          <a:sym typeface="PT Sans"/>
                        </a:rPr>
                        <a:t>Pretrained Weights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No (trained from scratch)</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Yes (pretrained on ImageNet dataset)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r h="550374">
                <a:tc>
                  <a:txBody>
                    <a:bodyPr anchor="t" rtlCol="false"/>
                    <a:lstStyle/>
                    <a:p>
                      <a:pPr algn="ctr">
                        <a:lnSpc>
                          <a:spcPts val="1679"/>
                        </a:lnSpc>
                        <a:defRPr/>
                      </a:pPr>
                      <a:r>
                        <a:rPr lang="en-US" sz="1200">
                          <a:solidFill>
                            <a:srgbClr val="000000"/>
                          </a:solidFill>
                          <a:latin typeface="Canva Sans"/>
                          <a:ea typeface="Canva Sans"/>
                          <a:cs typeface="Canva Sans"/>
                          <a:sym typeface="Canva Sans"/>
                        </a:rPr>
                        <a:t>Epochs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25 epochs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25 epochs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r h="561166">
                <a:tc>
                  <a:txBody>
                    <a:bodyPr anchor="t" rtlCol="false"/>
                    <a:lstStyle/>
                    <a:p>
                      <a:pPr algn="ctr">
                        <a:lnSpc>
                          <a:spcPts val="1679"/>
                        </a:lnSpc>
                        <a:defRPr/>
                      </a:pPr>
                      <a:r>
                        <a:rPr lang="en-US" sz="1200">
                          <a:solidFill>
                            <a:srgbClr val="000000"/>
                          </a:solidFill>
                          <a:latin typeface="Canva Sans"/>
                          <a:ea typeface="Canva Sans"/>
                          <a:cs typeface="Canva Sans"/>
                          <a:sym typeface="Canva Sans"/>
                        </a:rPr>
                        <a:t>Accuracy</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853"/>
                        </a:lnSpc>
                        <a:defRPr/>
                      </a:pPr>
                      <a:r>
                        <a:rPr lang="en-US" sz="1323" b="true">
                          <a:solidFill>
                            <a:srgbClr val="FFFFFF"/>
                          </a:solidFill>
                          <a:latin typeface="PT Sans Bold"/>
                          <a:ea typeface="PT Sans Bold"/>
                          <a:cs typeface="PT Sans Bold"/>
                          <a:sym typeface="PT Sans Bold"/>
                        </a:rPr>
                        <a:t>0.8550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853"/>
                        </a:lnSpc>
                        <a:defRPr/>
                      </a:pPr>
                      <a:r>
                        <a:rPr lang="en-US" sz="1323" b="true">
                          <a:solidFill>
                            <a:srgbClr val="FFFFFF"/>
                          </a:solidFill>
                          <a:latin typeface="PT Sans Bold"/>
                          <a:ea typeface="PT Sans Bold"/>
                          <a:cs typeface="PT Sans Bold"/>
                          <a:sym typeface="PT Sans Bold"/>
                        </a:rPr>
                        <a:t>0.8845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r h="609510">
                <a:tc>
                  <a:txBody>
                    <a:bodyPr anchor="t" rtlCol="false"/>
                    <a:lstStyle/>
                    <a:p>
                      <a:pPr algn="ctr">
                        <a:lnSpc>
                          <a:spcPts val="1679"/>
                        </a:lnSpc>
                        <a:defRPr/>
                      </a:pPr>
                      <a:r>
                        <a:rPr lang="en-US" sz="1200">
                          <a:solidFill>
                            <a:srgbClr val="000000"/>
                          </a:solidFill>
                          <a:latin typeface="Canva Sans"/>
                          <a:ea typeface="Canva Sans"/>
                          <a:cs typeface="Canva Sans"/>
                          <a:sym typeface="Canva Sans"/>
                        </a:rPr>
                        <a:t>F1-score</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853"/>
                        </a:lnSpc>
                        <a:defRPr/>
                      </a:pPr>
                      <a:r>
                        <a:rPr lang="en-US" sz="1323" b="true">
                          <a:solidFill>
                            <a:srgbClr val="FFFFFF"/>
                          </a:solidFill>
                          <a:latin typeface="PT Sans Bold"/>
                          <a:ea typeface="PT Sans Bold"/>
                          <a:cs typeface="PT Sans Bold"/>
                          <a:sym typeface="PT Sans Bold"/>
                        </a:rPr>
                        <a:t>0.8562</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853"/>
                        </a:lnSpc>
                        <a:defRPr/>
                      </a:pPr>
                      <a:r>
                        <a:rPr lang="en-US" sz="1323" b="true">
                          <a:solidFill>
                            <a:srgbClr val="FFFFFF"/>
                          </a:solidFill>
                          <a:latin typeface="PT Sans Bold"/>
                          <a:ea typeface="PT Sans Bold"/>
                          <a:cs typeface="PT Sans Bold"/>
                          <a:sym typeface="PT Sans Bold"/>
                        </a:rPr>
                        <a:t>0.8865</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r h="561166">
                <a:tc>
                  <a:txBody>
                    <a:bodyPr anchor="t" rtlCol="false"/>
                    <a:lstStyle/>
                    <a:p>
                      <a:pPr algn="ctr">
                        <a:lnSpc>
                          <a:spcPts val="1679"/>
                        </a:lnSpc>
                        <a:defRPr/>
                      </a:pPr>
                      <a:r>
                        <a:rPr lang="en-US" sz="1200">
                          <a:solidFill>
                            <a:srgbClr val="000000"/>
                          </a:solidFill>
                          <a:latin typeface="Canva Sans"/>
                          <a:ea typeface="Canva Sans"/>
                          <a:cs typeface="Canva Sans"/>
                          <a:sym typeface="Canva Sans"/>
                        </a:rPr>
                        <a:t>Training loss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853"/>
                        </a:lnSpc>
                        <a:defRPr/>
                      </a:pPr>
                      <a:r>
                        <a:rPr lang="en-US" sz="1323">
                          <a:solidFill>
                            <a:srgbClr val="FFFFFF"/>
                          </a:solidFill>
                          <a:latin typeface="PT Sans"/>
                          <a:ea typeface="PT Sans"/>
                          <a:cs typeface="PT Sans"/>
                          <a:sym typeface="PT Sans"/>
                        </a:rPr>
                        <a:t>0.3467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853"/>
                        </a:lnSpc>
                        <a:defRPr/>
                      </a:pPr>
                      <a:r>
                        <a:rPr lang="en-US" sz="1323" b="true">
                          <a:solidFill>
                            <a:srgbClr val="FFFFFF"/>
                          </a:solidFill>
                          <a:latin typeface="PT Sans Bold"/>
                          <a:ea typeface="PT Sans Bold"/>
                          <a:cs typeface="PT Sans Bold"/>
                          <a:sym typeface="PT Sans Bold"/>
                        </a:rPr>
                        <a:t>0.1176</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r h="561166">
                <a:tc>
                  <a:txBody>
                    <a:bodyPr anchor="t" rtlCol="false"/>
                    <a:lstStyle/>
                    <a:p>
                      <a:pPr algn="ctr">
                        <a:lnSpc>
                          <a:spcPts val="1853"/>
                        </a:lnSpc>
                        <a:defRPr/>
                      </a:pPr>
                      <a:r>
                        <a:rPr lang="en-US" sz="1323">
                          <a:solidFill>
                            <a:srgbClr val="000000"/>
                          </a:solidFill>
                          <a:latin typeface="PT Sans"/>
                          <a:ea typeface="PT Sans"/>
                          <a:cs typeface="PT Sans"/>
                          <a:sym typeface="PT Sans"/>
                        </a:rPr>
                        <a:t>Validation loss</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853"/>
                        </a:lnSpc>
                        <a:defRPr/>
                      </a:pPr>
                      <a:r>
                        <a:rPr lang="en-US" sz="1323" b="true">
                          <a:solidFill>
                            <a:srgbClr val="FFFFFF"/>
                          </a:solidFill>
                          <a:latin typeface="PT Sans Bold"/>
                          <a:ea typeface="PT Sans Bold"/>
                          <a:cs typeface="PT Sans Bold"/>
                          <a:sym typeface="PT Sans Bold"/>
                        </a:rPr>
                        <a:t>0.6797</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853"/>
                        </a:lnSpc>
                        <a:defRPr/>
                      </a:pPr>
                      <a:r>
                        <a:rPr lang="en-US" sz="1323" b="true">
                          <a:solidFill>
                            <a:srgbClr val="FFFFFF"/>
                          </a:solidFill>
                          <a:latin typeface="PT Sans Bold"/>
                          <a:ea typeface="PT Sans Bold"/>
                          <a:cs typeface="PT Sans Bold"/>
                          <a:sym typeface="PT Sans Bold"/>
                        </a:rPr>
                        <a:t>0.4720</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r h="847309">
                <a:tc>
                  <a:txBody>
                    <a:bodyPr anchor="t" rtlCol="false"/>
                    <a:lstStyle/>
                    <a:p>
                      <a:pPr algn="ctr">
                        <a:lnSpc>
                          <a:spcPts val="1679"/>
                        </a:lnSpc>
                        <a:defRPr/>
                      </a:pPr>
                      <a:r>
                        <a:rPr lang="en-US" sz="1200">
                          <a:solidFill>
                            <a:srgbClr val="000000"/>
                          </a:solidFill>
                          <a:latin typeface="Canva Sans"/>
                          <a:ea typeface="Canva Sans"/>
                          <a:cs typeface="Canva Sans"/>
                          <a:sym typeface="Canva Sans"/>
                        </a:rPr>
                        <a:t>Hardware Requirement</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FFFFF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Moderate</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c>
                  <a:txBody>
                    <a:bodyPr anchor="t" rtlCol="false"/>
                    <a:lstStyle/>
                    <a:p>
                      <a:pPr algn="ctr">
                        <a:lnSpc>
                          <a:spcPts val="1679"/>
                        </a:lnSpc>
                        <a:defRPr/>
                      </a:pPr>
                      <a:r>
                        <a:rPr lang="en-US" sz="1200">
                          <a:solidFill>
                            <a:srgbClr val="FFFFFF"/>
                          </a:solidFill>
                          <a:latin typeface="Canva Sans"/>
                          <a:ea typeface="Canva Sans"/>
                          <a:cs typeface="Canva Sans"/>
                          <a:sym typeface="Canva Sans"/>
                        </a:rPr>
                        <a:t>Higher GPU memory and compute power required</a:t>
                      </a:r>
                      <a:endParaRPr lang="en-US" sz="1100"/>
                    </a:p>
                  </a:txBody>
                  <a:tcPr marL="114300" marR="114300" marT="114300" marB="1143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A401F"/>
                    </a:solidFill>
                  </a:tcPr>
                </a:tc>
              </a:tr>
            </a:tbl>
          </a:graphicData>
        </a:graphic>
      </p:graphicFrame>
      <p:sp>
        <p:nvSpPr>
          <p:cNvPr name="TextBox 5" id="5"/>
          <p:cNvSpPr txBox="true"/>
          <p:nvPr/>
        </p:nvSpPr>
        <p:spPr>
          <a:xfrm rot="0">
            <a:off x="5494308" y="1252583"/>
            <a:ext cx="12167189" cy="1746101"/>
          </a:xfrm>
          <a:prstGeom prst="rect">
            <a:avLst/>
          </a:prstGeom>
        </p:spPr>
        <p:txBody>
          <a:bodyPr anchor="t" rtlCol="false" tIns="0" lIns="0" bIns="0" rIns="0">
            <a:spAutoFit/>
          </a:bodyPr>
          <a:lstStyle/>
          <a:p>
            <a:pPr algn="ctr">
              <a:lnSpc>
                <a:spcPts val="3508"/>
              </a:lnSpc>
              <a:spcBef>
                <a:spcPct val="0"/>
              </a:spcBef>
            </a:pPr>
            <a:r>
              <a:rPr lang="en-US" sz="2505">
                <a:solidFill>
                  <a:srgbClr val="1A401F"/>
                </a:solidFill>
                <a:latin typeface="Open Sans"/>
                <a:ea typeface="Open Sans"/>
                <a:cs typeface="Open Sans"/>
                <a:sym typeface="Open Sans"/>
              </a:rPr>
              <a:t>In addition to our custom CNN, we evaluated a pretrained ResNet-18 model for comparison. ResNet-18, with its deeper architecture and transfer learning benefits, provided a useful benchmark. The table below summarizes the performance of both models on the test set.</a:t>
            </a:r>
          </a:p>
        </p:txBody>
      </p:sp>
      <p:sp>
        <p:nvSpPr>
          <p:cNvPr name="TextBox 6" id="6"/>
          <p:cNvSpPr txBox="true"/>
          <p:nvPr/>
        </p:nvSpPr>
        <p:spPr>
          <a:xfrm rot="0">
            <a:off x="8172776" y="401509"/>
            <a:ext cx="6810254" cy="625629"/>
          </a:xfrm>
          <a:prstGeom prst="rect">
            <a:avLst/>
          </a:prstGeom>
        </p:spPr>
        <p:txBody>
          <a:bodyPr anchor="t" rtlCol="false" tIns="0" lIns="0" bIns="0" rIns="0">
            <a:spAutoFit/>
          </a:bodyPr>
          <a:lstStyle/>
          <a:p>
            <a:pPr algn="ctr">
              <a:lnSpc>
                <a:spcPts val="4627"/>
              </a:lnSpc>
            </a:pPr>
            <a:r>
              <a:rPr lang="en-US" sz="4024">
                <a:solidFill>
                  <a:srgbClr val="1A401F"/>
                </a:solidFill>
                <a:latin typeface="Hatton"/>
                <a:ea typeface="Hatton"/>
                <a:cs typeface="Hatton"/>
                <a:sym typeface="Hatton"/>
              </a:rPr>
              <a:t>Model Comparison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A401F"/>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9469772" y="-125614"/>
            <a:ext cx="9843377" cy="10538229"/>
            <a:chOff x="0" y="0"/>
            <a:chExt cx="5933440" cy="6352286"/>
          </a:xfrm>
        </p:grpSpPr>
        <p:sp>
          <p:nvSpPr>
            <p:cNvPr name="Freeform 3" id="3"/>
            <p:cNvSpPr/>
            <p:nvPr/>
          </p:nvSpPr>
          <p:spPr>
            <a:xfrm flipH="false" flipV="false" rot="0">
              <a:off x="-130429" y="-589915"/>
              <a:ext cx="6274054" cy="7025767"/>
            </a:xfrm>
            <a:custGeom>
              <a:avLst/>
              <a:gdLst/>
              <a:ahLst/>
              <a:cxnLst/>
              <a:rect r="r" b="b" t="t" l="l"/>
              <a:pathLst>
                <a:path h="7025767" w="6274054">
                  <a:moveTo>
                    <a:pt x="6045073" y="6923913"/>
                  </a:moveTo>
                  <a:cubicBezTo>
                    <a:pt x="4541393" y="6946011"/>
                    <a:pt x="2941320" y="6924929"/>
                    <a:pt x="1445641" y="6933946"/>
                  </a:cubicBezTo>
                  <a:cubicBezTo>
                    <a:pt x="1132586" y="6926707"/>
                    <a:pt x="794131" y="6947408"/>
                    <a:pt x="467741" y="6934708"/>
                  </a:cubicBezTo>
                  <a:cubicBezTo>
                    <a:pt x="394335" y="6926961"/>
                    <a:pt x="0" y="7025767"/>
                    <a:pt x="252984" y="6679565"/>
                  </a:cubicBezTo>
                  <a:cubicBezTo>
                    <a:pt x="343789" y="6624066"/>
                    <a:pt x="240284" y="6527927"/>
                    <a:pt x="271145" y="6440297"/>
                  </a:cubicBezTo>
                  <a:cubicBezTo>
                    <a:pt x="385064" y="6325997"/>
                    <a:pt x="253365" y="6154420"/>
                    <a:pt x="180086" y="5980684"/>
                  </a:cubicBezTo>
                  <a:cubicBezTo>
                    <a:pt x="173990" y="5836285"/>
                    <a:pt x="293243" y="5720080"/>
                    <a:pt x="219710" y="5566283"/>
                  </a:cubicBezTo>
                  <a:cubicBezTo>
                    <a:pt x="226441" y="5493258"/>
                    <a:pt x="222504" y="5364861"/>
                    <a:pt x="154813" y="5303520"/>
                  </a:cubicBezTo>
                  <a:cubicBezTo>
                    <a:pt x="60960" y="5252847"/>
                    <a:pt x="270002" y="5097907"/>
                    <a:pt x="241554" y="4958969"/>
                  </a:cubicBezTo>
                  <a:cubicBezTo>
                    <a:pt x="249936" y="4830953"/>
                    <a:pt x="239776" y="4682617"/>
                    <a:pt x="214249" y="4531233"/>
                  </a:cubicBezTo>
                  <a:cubicBezTo>
                    <a:pt x="220726" y="4479290"/>
                    <a:pt x="249301" y="4431538"/>
                    <a:pt x="237998" y="4381627"/>
                  </a:cubicBezTo>
                  <a:cubicBezTo>
                    <a:pt x="241808" y="4308856"/>
                    <a:pt x="334137" y="4236085"/>
                    <a:pt x="266065" y="4175125"/>
                  </a:cubicBezTo>
                  <a:cubicBezTo>
                    <a:pt x="254254" y="4164838"/>
                    <a:pt x="267970" y="4147439"/>
                    <a:pt x="282829" y="4128770"/>
                  </a:cubicBezTo>
                  <a:cubicBezTo>
                    <a:pt x="272288" y="4119118"/>
                    <a:pt x="185801" y="3975735"/>
                    <a:pt x="223901" y="3916807"/>
                  </a:cubicBezTo>
                  <a:cubicBezTo>
                    <a:pt x="221742" y="3853180"/>
                    <a:pt x="297942" y="3860546"/>
                    <a:pt x="224155" y="3721735"/>
                  </a:cubicBezTo>
                  <a:cubicBezTo>
                    <a:pt x="175133" y="3708019"/>
                    <a:pt x="331470" y="3537712"/>
                    <a:pt x="398399" y="3410585"/>
                  </a:cubicBezTo>
                  <a:cubicBezTo>
                    <a:pt x="378841" y="3338195"/>
                    <a:pt x="428498" y="3276092"/>
                    <a:pt x="449453" y="3202940"/>
                  </a:cubicBezTo>
                  <a:cubicBezTo>
                    <a:pt x="471805" y="3096514"/>
                    <a:pt x="449199" y="3031236"/>
                    <a:pt x="565150" y="2936113"/>
                  </a:cubicBezTo>
                  <a:cubicBezTo>
                    <a:pt x="599186" y="2862453"/>
                    <a:pt x="512953" y="2778633"/>
                    <a:pt x="556133" y="2666238"/>
                  </a:cubicBezTo>
                  <a:cubicBezTo>
                    <a:pt x="537337" y="2651125"/>
                    <a:pt x="590296" y="2634107"/>
                    <a:pt x="556260" y="2608453"/>
                  </a:cubicBezTo>
                  <a:cubicBezTo>
                    <a:pt x="541147" y="2588133"/>
                    <a:pt x="510794" y="2592324"/>
                    <a:pt x="540258" y="2549906"/>
                  </a:cubicBezTo>
                  <a:cubicBezTo>
                    <a:pt x="529717" y="2532888"/>
                    <a:pt x="574294" y="2410587"/>
                    <a:pt x="550672" y="2322068"/>
                  </a:cubicBezTo>
                  <a:cubicBezTo>
                    <a:pt x="546608" y="2311400"/>
                    <a:pt x="613410" y="2273427"/>
                    <a:pt x="586867" y="2247265"/>
                  </a:cubicBezTo>
                  <a:cubicBezTo>
                    <a:pt x="616839" y="2186432"/>
                    <a:pt x="518795" y="2149983"/>
                    <a:pt x="601853" y="2010791"/>
                  </a:cubicBezTo>
                  <a:cubicBezTo>
                    <a:pt x="553847" y="1976120"/>
                    <a:pt x="571500" y="1934718"/>
                    <a:pt x="567309" y="1894078"/>
                  </a:cubicBezTo>
                  <a:cubicBezTo>
                    <a:pt x="623316" y="1828038"/>
                    <a:pt x="645541" y="1689481"/>
                    <a:pt x="770382" y="1441196"/>
                  </a:cubicBezTo>
                  <a:cubicBezTo>
                    <a:pt x="836422" y="1354836"/>
                    <a:pt x="828294" y="1225042"/>
                    <a:pt x="912749" y="1005078"/>
                  </a:cubicBezTo>
                  <a:cubicBezTo>
                    <a:pt x="886714" y="977011"/>
                    <a:pt x="1022477" y="986790"/>
                    <a:pt x="1114298" y="806831"/>
                  </a:cubicBezTo>
                  <a:cubicBezTo>
                    <a:pt x="1098804" y="738886"/>
                    <a:pt x="1201293" y="676021"/>
                    <a:pt x="1157986" y="599567"/>
                  </a:cubicBezTo>
                  <a:cubicBezTo>
                    <a:pt x="1570228" y="609219"/>
                    <a:pt x="2071116" y="598805"/>
                    <a:pt x="2572766" y="601599"/>
                  </a:cubicBezTo>
                  <a:cubicBezTo>
                    <a:pt x="3586988" y="605282"/>
                    <a:pt x="4528185" y="602742"/>
                    <a:pt x="5528818" y="601853"/>
                  </a:cubicBezTo>
                  <a:cubicBezTo>
                    <a:pt x="6274054" y="693420"/>
                    <a:pt x="6000750" y="0"/>
                    <a:pt x="6063869" y="2884424"/>
                  </a:cubicBezTo>
                  <a:cubicBezTo>
                    <a:pt x="6029833" y="4200398"/>
                    <a:pt x="6083554" y="5679694"/>
                    <a:pt x="6045073" y="6923913"/>
                  </a:cubicBezTo>
                  <a:close/>
                </a:path>
              </a:pathLst>
            </a:custGeom>
            <a:blipFill>
              <a:blip r:embed="rId2"/>
              <a:stretch>
                <a:fillRect l="-30193" t="0" r="-30193" b="0"/>
              </a:stretch>
            </a:blipFill>
          </p:spPr>
        </p:sp>
      </p:grpSp>
      <p:sp>
        <p:nvSpPr>
          <p:cNvPr name="TextBox 4" id="4"/>
          <p:cNvSpPr txBox="true"/>
          <p:nvPr/>
        </p:nvSpPr>
        <p:spPr>
          <a:xfrm rot="0">
            <a:off x="1028700" y="2379957"/>
            <a:ext cx="5181024" cy="859259"/>
          </a:xfrm>
          <a:prstGeom prst="rect">
            <a:avLst/>
          </a:prstGeom>
        </p:spPr>
        <p:txBody>
          <a:bodyPr anchor="t" rtlCol="false" tIns="0" lIns="0" bIns="0" rIns="0">
            <a:spAutoFit/>
          </a:bodyPr>
          <a:lstStyle/>
          <a:p>
            <a:pPr algn="l">
              <a:lnSpc>
                <a:spcPts val="6431"/>
              </a:lnSpc>
            </a:pPr>
            <a:r>
              <a:rPr lang="en-US" sz="5592">
                <a:solidFill>
                  <a:srgbClr val="FFFFFF"/>
                </a:solidFill>
                <a:latin typeface="Hatton"/>
                <a:ea typeface="Hatton"/>
                <a:cs typeface="Hatton"/>
                <a:sym typeface="Hatton"/>
              </a:rPr>
              <a:t>Conclusion</a:t>
            </a:r>
          </a:p>
        </p:txBody>
      </p:sp>
      <p:sp>
        <p:nvSpPr>
          <p:cNvPr name="TextBox 5" id="5"/>
          <p:cNvSpPr txBox="true"/>
          <p:nvPr/>
        </p:nvSpPr>
        <p:spPr>
          <a:xfrm rot="0">
            <a:off x="1034620" y="3737355"/>
            <a:ext cx="8109380" cy="5249674"/>
          </a:xfrm>
          <a:prstGeom prst="rect">
            <a:avLst/>
          </a:prstGeom>
        </p:spPr>
        <p:txBody>
          <a:bodyPr anchor="t" rtlCol="false" tIns="0" lIns="0" bIns="0" rIns="0">
            <a:spAutoFit/>
          </a:bodyPr>
          <a:lstStyle/>
          <a:p>
            <a:pPr algn="l">
              <a:lnSpc>
                <a:spcPts val="3525"/>
              </a:lnSpc>
            </a:pPr>
            <a:r>
              <a:rPr lang="en-US" sz="2517">
                <a:solidFill>
                  <a:srgbClr val="FFFFFF"/>
                </a:solidFill>
                <a:latin typeface="Open Sans"/>
                <a:ea typeface="Open Sans"/>
                <a:cs typeface="Open Sans"/>
                <a:sym typeface="Open Sans"/>
              </a:rPr>
              <a:t>This project demonstrates the practical application of deep learning in automating waste classification. By leveraging a CNN model, we created a system capable of efficiently identifying recyclable materials from images. Our work highlights the potential of AI to support sustainability efforts and reduce the burden of manual waste sorting.</a:t>
            </a:r>
          </a:p>
          <a:p>
            <a:pPr algn="l">
              <a:lnSpc>
                <a:spcPts val="3525"/>
              </a:lnSpc>
            </a:pPr>
          </a:p>
          <a:p>
            <a:pPr algn="l">
              <a:lnSpc>
                <a:spcPts val="3525"/>
              </a:lnSpc>
            </a:pPr>
            <a:r>
              <a:rPr lang="en-US" sz="2517">
                <a:solidFill>
                  <a:srgbClr val="FFFFFF"/>
                </a:solidFill>
                <a:latin typeface="Open Sans"/>
                <a:ea typeface="Open Sans"/>
                <a:cs typeface="Open Sans"/>
                <a:sym typeface="Open Sans"/>
              </a:rPr>
              <a:t>Looking ahead, expanding to more diverse datasets and integrating detection or mobile deployment could bring this solution closer to real-world use.</a:t>
            </a:r>
          </a:p>
          <a:p>
            <a:pPr algn="l">
              <a:lnSpc>
                <a:spcPts val="3525"/>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A401F"/>
        </a:solidFill>
      </p:bgPr>
    </p:bg>
    <p:spTree>
      <p:nvGrpSpPr>
        <p:cNvPr id="1" name=""/>
        <p:cNvGrpSpPr/>
        <p:nvPr/>
      </p:nvGrpSpPr>
      <p:grpSpPr>
        <a:xfrm>
          <a:off x="0" y="0"/>
          <a:ext cx="0" cy="0"/>
          <a:chOff x="0" y="0"/>
          <a:chExt cx="0" cy="0"/>
        </a:xfrm>
      </p:grpSpPr>
      <p:sp>
        <p:nvSpPr>
          <p:cNvPr name="Freeform 2" id="2"/>
          <p:cNvSpPr/>
          <p:nvPr/>
        </p:nvSpPr>
        <p:spPr>
          <a:xfrm flipH="false" flipV="false" rot="0">
            <a:off x="-242050" y="5036486"/>
            <a:ext cx="4995836" cy="6331129"/>
          </a:xfrm>
          <a:custGeom>
            <a:avLst/>
            <a:gdLst/>
            <a:ahLst/>
            <a:cxnLst/>
            <a:rect r="r" b="b" t="t" l="l"/>
            <a:pathLst>
              <a:path h="6331129" w="4995836">
                <a:moveTo>
                  <a:pt x="0" y="0"/>
                </a:moveTo>
                <a:lnTo>
                  <a:pt x="4995836" y="0"/>
                </a:lnTo>
                <a:lnTo>
                  <a:pt x="4995836" y="6331129"/>
                </a:lnTo>
                <a:lnTo>
                  <a:pt x="0" y="6331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219200">
            <a:off x="13862710" y="-1562571"/>
            <a:ext cx="4995836" cy="6331129"/>
          </a:xfrm>
          <a:custGeom>
            <a:avLst/>
            <a:gdLst/>
            <a:ahLst/>
            <a:cxnLst/>
            <a:rect r="r" b="b" t="t" l="l"/>
            <a:pathLst>
              <a:path h="6331129" w="4995836">
                <a:moveTo>
                  <a:pt x="0" y="0"/>
                </a:moveTo>
                <a:lnTo>
                  <a:pt x="4995836" y="0"/>
                </a:lnTo>
                <a:lnTo>
                  <a:pt x="4995836" y="6331129"/>
                </a:lnTo>
                <a:lnTo>
                  <a:pt x="0" y="6331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4823647" y="4683616"/>
            <a:ext cx="8640706" cy="1291693"/>
          </a:xfrm>
          <a:prstGeom prst="rect">
            <a:avLst/>
          </a:prstGeom>
        </p:spPr>
        <p:txBody>
          <a:bodyPr anchor="t" rtlCol="false" tIns="0" lIns="0" bIns="0" rIns="0">
            <a:spAutoFit/>
          </a:bodyPr>
          <a:lstStyle/>
          <a:p>
            <a:pPr algn="ctr">
              <a:lnSpc>
                <a:spcPts val="9477"/>
              </a:lnSpc>
            </a:pPr>
            <a:r>
              <a:rPr lang="en-US" sz="8241">
                <a:solidFill>
                  <a:srgbClr val="FFFFFF"/>
                </a:solidFill>
                <a:latin typeface="Hatton"/>
                <a:ea typeface="Hatton"/>
                <a:cs typeface="Hatton"/>
                <a:sym typeface="Hatton"/>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4694339" y="-102870"/>
            <a:ext cx="11800546" cy="10501622"/>
            <a:chOff x="0" y="0"/>
            <a:chExt cx="6349238" cy="5650357"/>
          </a:xfrm>
        </p:grpSpPr>
        <p:sp>
          <p:nvSpPr>
            <p:cNvPr name="Freeform 3" id="3"/>
            <p:cNvSpPr/>
            <p:nvPr/>
          </p:nvSpPr>
          <p:spPr>
            <a:xfrm flipH="false" flipV="false" rot="0">
              <a:off x="-1220470" y="-200914"/>
              <a:ext cx="7579741" cy="5919724"/>
            </a:xfrm>
            <a:custGeom>
              <a:avLst/>
              <a:gdLst/>
              <a:ahLst/>
              <a:cxnLst/>
              <a:rect r="r" b="b" t="t" l="l"/>
              <a:pathLst>
                <a:path h="5919724" w="7579741">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79" y="1797050"/>
                  </a:cubicBezTo>
                  <a:cubicBezTo>
                    <a:pt x="7222108" y="1833372"/>
                    <a:pt x="7240015" y="1850009"/>
                    <a:pt x="7202296" y="1916684"/>
                  </a:cubicBezTo>
                  <a:cubicBezTo>
                    <a:pt x="7208900" y="1933448"/>
                    <a:pt x="7273035" y="1963420"/>
                    <a:pt x="7239634" y="2007743"/>
                  </a:cubicBezTo>
                  <a:cubicBezTo>
                    <a:pt x="7204201" y="2091436"/>
                    <a:pt x="7205852" y="2286381"/>
                    <a:pt x="7250048" y="2317750"/>
                  </a:cubicBezTo>
                  <a:cubicBezTo>
                    <a:pt x="7275576" y="2308987"/>
                    <a:pt x="7186167" y="2474976"/>
                    <a:pt x="7233031" y="2483866"/>
                  </a:cubicBezTo>
                  <a:cubicBezTo>
                    <a:pt x="7217790" y="2541143"/>
                    <a:pt x="7278496" y="2574417"/>
                    <a:pt x="7147940" y="2695575"/>
                  </a:cubicBezTo>
                  <a:cubicBezTo>
                    <a:pt x="7045959" y="2756535"/>
                    <a:pt x="7168641" y="2805176"/>
                    <a:pt x="7069073" y="2892044"/>
                  </a:cubicBezTo>
                  <a:cubicBezTo>
                    <a:pt x="7109587" y="2925826"/>
                    <a:pt x="7008621"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7" y="3707257"/>
                    <a:pt x="6727190" y="3726307"/>
                    <a:pt x="6704838" y="3771265"/>
                  </a:cubicBezTo>
                  <a:cubicBezTo>
                    <a:pt x="6674739" y="3791585"/>
                    <a:pt x="6736079" y="3823716"/>
                    <a:pt x="6667881" y="3824732"/>
                  </a:cubicBezTo>
                  <a:cubicBezTo>
                    <a:pt x="6676516" y="3870960"/>
                    <a:pt x="6621398" y="3859911"/>
                    <a:pt x="6607683" y="3879977"/>
                  </a:cubicBezTo>
                  <a:cubicBezTo>
                    <a:pt x="6650990" y="3906901"/>
                    <a:pt x="6618478" y="3901313"/>
                    <a:pt x="6653657" y="3916553"/>
                  </a:cubicBezTo>
                  <a:cubicBezTo>
                    <a:pt x="6651371" y="3988689"/>
                    <a:pt x="6546469" y="4092829"/>
                    <a:pt x="6552819" y="4182491"/>
                  </a:cubicBezTo>
                  <a:cubicBezTo>
                    <a:pt x="6516370" y="4270502"/>
                    <a:pt x="6542785" y="4306443"/>
                    <a:pt x="6490208" y="4402836"/>
                  </a:cubicBezTo>
                  <a:cubicBezTo>
                    <a:pt x="6527419" y="4414266"/>
                    <a:pt x="6500748" y="4427982"/>
                    <a:pt x="6457696" y="4505960"/>
                  </a:cubicBezTo>
                  <a:cubicBezTo>
                    <a:pt x="6503289" y="4531741"/>
                    <a:pt x="6486271" y="4590542"/>
                    <a:pt x="6438519" y="4659376"/>
                  </a:cubicBezTo>
                  <a:cubicBezTo>
                    <a:pt x="6519417" y="4706620"/>
                    <a:pt x="6472682" y="4854575"/>
                    <a:pt x="6428232" y="4913630"/>
                  </a:cubicBezTo>
                  <a:cubicBezTo>
                    <a:pt x="6441440" y="4962525"/>
                    <a:pt x="6419596" y="5014341"/>
                    <a:pt x="6364732" y="5057902"/>
                  </a:cubicBezTo>
                  <a:cubicBezTo>
                    <a:pt x="6326251" y="5158740"/>
                    <a:pt x="6311772" y="5242179"/>
                    <a:pt x="6153531" y="5344667"/>
                  </a:cubicBezTo>
                  <a:cubicBezTo>
                    <a:pt x="6108953" y="5423534"/>
                    <a:pt x="6112764" y="5474842"/>
                    <a:pt x="6025007" y="5580126"/>
                  </a:cubicBezTo>
                  <a:cubicBezTo>
                    <a:pt x="5990082" y="5617336"/>
                    <a:pt x="5948298"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l="0" t="0" r="-33568" b="0"/>
              </a:stretch>
            </a:blipFill>
          </p:spPr>
        </p:sp>
      </p:grpSp>
      <p:sp>
        <p:nvSpPr>
          <p:cNvPr name="TextBox 4" id="4"/>
          <p:cNvSpPr txBox="true"/>
          <p:nvPr/>
        </p:nvSpPr>
        <p:spPr>
          <a:xfrm rot="0">
            <a:off x="7771294" y="3357194"/>
            <a:ext cx="7572733" cy="859259"/>
          </a:xfrm>
          <a:prstGeom prst="rect">
            <a:avLst/>
          </a:prstGeom>
        </p:spPr>
        <p:txBody>
          <a:bodyPr anchor="t" rtlCol="false" tIns="0" lIns="0" bIns="0" rIns="0">
            <a:spAutoFit/>
          </a:bodyPr>
          <a:lstStyle/>
          <a:p>
            <a:pPr algn="l">
              <a:lnSpc>
                <a:spcPts val="6431"/>
              </a:lnSpc>
            </a:pPr>
            <a:r>
              <a:rPr lang="en-US" sz="5592">
                <a:solidFill>
                  <a:srgbClr val="1A401F"/>
                </a:solidFill>
                <a:latin typeface="Hatton"/>
                <a:ea typeface="Hatton"/>
                <a:cs typeface="Hatton"/>
                <a:sym typeface="Hatton"/>
              </a:rPr>
              <a:t>Problem Statement</a:t>
            </a:r>
          </a:p>
        </p:txBody>
      </p:sp>
      <p:sp>
        <p:nvSpPr>
          <p:cNvPr name="TextBox 5" id="5"/>
          <p:cNvSpPr txBox="true"/>
          <p:nvPr/>
        </p:nvSpPr>
        <p:spPr>
          <a:xfrm rot="0">
            <a:off x="7752127" y="4438088"/>
            <a:ext cx="9112780" cy="4930119"/>
          </a:xfrm>
          <a:prstGeom prst="rect">
            <a:avLst/>
          </a:prstGeom>
        </p:spPr>
        <p:txBody>
          <a:bodyPr anchor="t" rtlCol="false" tIns="0" lIns="0" bIns="0" rIns="0">
            <a:spAutoFit/>
          </a:bodyPr>
          <a:lstStyle/>
          <a:p>
            <a:pPr algn="l">
              <a:lnSpc>
                <a:spcPts val="2836"/>
              </a:lnSpc>
            </a:pPr>
            <a:r>
              <a:rPr lang="en-US" sz="2025">
                <a:solidFill>
                  <a:srgbClr val="1A401F"/>
                </a:solidFill>
                <a:latin typeface="Open Sans"/>
                <a:ea typeface="Open Sans"/>
                <a:cs typeface="Open Sans"/>
                <a:sym typeface="Open Sans"/>
              </a:rPr>
              <a:t>Waste mismanagement is a persistent global issue. A significant portion of recyclable materials is incorrectly sorted and ultimately sent to landfills, contributing to environmental pollution and the depletion of natural resources. Manual sorting methods, commonly used in recycling facilities, are labor-intensive, inconsistent, and prone to human error.</a:t>
            </a:r>
          </a:p>
          <a:p>
            <a:pPr algn="l">
              <a:lnSpc>
                <a:spcPts val="2836"/>
              </a:lnSpc>
            </a:pPr>
          </a:p>
          <a:p>
            <a:pPr algn="l">
              <a:lnSpc>
                <a:spcPts val="2836"/>
              </a:lnSpc>
            </a:pPr>
            <a:r>
              <a:rPr lang="en-US" sz="2025">
                <a:solidFill>
                  <a:srgbClr val="1A401F"/>
                </a:solidFill>
                <a:latin typeface="Open Sans"/>
                <a:ea typeface="Open Sans"/>
                <a:cs typeface="Open Sans"/>
                <a:sym typeface="Open Sans"/>
              </a:rPr>
              <a:t>In this project, we address the need for an automated, intelligent solution to improve the accuracy and efficiency of waste classification. By leveraging computer vision and deep learning, our goal is to develop a Convolutional Neural Network (CNN) capable of classifying images of waste into categories such as plastic, paper, metal, and glass. This AI-driven approach has the potential to streamline recycling workflows, reduce operational costs, and support broader sustainability efforts.</a:t>
            </a:r>
          </a:p>
          <a:p>
            <a:pPr algn="l">
              <a:lnSpc>
                <a:spcPts val="2836"/>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993110" y="3940741"/>
            <a:ext cx="3025744" cy="302574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685570" y="5228017"/>
            <a:ext cx="1422840" cy="1226229"/>
          </a:xfrm>
          <a:custGeom>
            <a:avLst/>
            <a:gdLst/>
            <a:ahLst/>
            <a:cxnLst/>
            <a:rect r="r" b="b" t="t" l="l"/>
            <a:pathLst>
              <a:path h="1226229" w="1422840">
                <a:moveTo>
                  <a:pt x="0" y="0"/>
                </a:moveTo>
                <a:lnTo>
                  <a:pt x="1422840" y="0"/>
                </a:lnTo>
                <a:lnTo>
                  <a:pt x="1422840" y="1226230"/>
                </a:lnTo>
                <a:lnTo>
                  <a:pt x="0" y="12262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6016873" y="5590483"/>
            <a:ext cx="3025744" cy="302574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12112689" y="5066093"/>
            <a:ext cx="1222335" cy="1146772"/>
          </a:xfrm>
          <a:custGeom>
            <a:avLst/>
            <a:gdLst/>
            <a:ahLst/>
            <a:cxnLst/>
            <a:rect r="r" b="b" t="t" l="l"/>
            <a:pathLst>
              <a:path h="1146772" w="1222335">
                <a:moveTo>
                  <a:pt x="0" y="0"/>
                </a:moveTo>
                <a:lnTo>
                  <a:pt x="1222334" y="0"/>
                </a:lnTo>
                <a:lnTo>
                  <a:pt x="1222334" y="1146773"/>
                </a:lnTo>
                <a:lnTo>
                  <a:pt x="0" y="114677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1070349">
            <a:off x="4757115" y="5642414"/>
            <a:ext cx="1445432" cy="1356078"/>
          </a:xfrm>
          <a:custGeom>
            <a:avLst/>
            <a:gdLst/>
            <a:ahLst/>
            <a:cxnLst/>
            <a:rect r="r" b="b" t="t" l="l"/>
            <a:pathLst>
              <a:path h="1356078" w="1445432">
                <a:moveTo>
                  <a:pt x="0" y="0"/>
                </a:moveTo>
                <a:lnTo>
                  <a:pt x="1445432" y="0"/>
                </a:lnTo>
                <a:lnTo>
                  <a:pt x="1445432" y="1356078"/>
                </a:lnTo>
                <a:lnTo>
                  <a:pt x="0" y="13560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1" id="11"/>
          <p:cNvGrpSpPr/>
          <p:nvPr/>
        </p:nvGrpSpPr>
        <p:grpSpPr>
          <a:xfrm rot="0">
            <a:off x="9396990" y="3001255"/>
            <a:ext cx="3025744" cy="302574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3070434" y="5066093"/>
            <a:ext cx="3025744" cy="3025744"/>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a:grpSpLocks noChangeAspect="true"/>
          </p:cNvGrpSpPr>
          <p:nvPr/>
        </p:nvGrpSpPr>
        <p:grpSpPr>
          <a:xfrm rot="0">
            <a:off x="-198712" y="7998261"/>
            <a:ext cx="18486712" cy="6981436"/>
            <a:chOff x="0" y="0"/>
            <a:chExt cx="6347206" cy="2396998"/>
          </a:xfrm>
        </p:grpSpPr>
        <p:sp>
          <p:nvSpPr>
            <p:cNvPr name="Freeform 18" id="18"/>
            <p:cNvSpPr/>
            <p:nvPr/>
          </p:nvSpPr>
          <p:spPr>
            <a:xfrm flipH="false" flipV="false" rot="0">
              <a:off x="-102743" y="-211963"/>
              <a:ext cx="6678549" cy="2641092"/>
            </a:xfrm>
            <a:custGeom>
              <a:avLst/>
              <a:gdLst/>
              <a:ahLst/>
              <a:cxnLst/>
              <a:rect r="r" b="b" t="t" l="l"/>
              <a:pathLst>
                <a:path h="2641092" w="6678549">
                  <a:moveTo>
                    <a:pt x="6449568" y="2580767"/>
                  </a:moveTo>
                  <a:cubicBezTo>
                    <a:pt x="6379591" y="9525"/>
                    <a:pt x="6678549" y="646303"/>
                    <a:pt x="5719826" y="667893"/>
                  </a:cubicBezTo>
                  <a:cubicBezTo>
                    <a:pt x="5719826" y="668274"/>
                    <a:pt x="5719953" y="668528"/>
                    <a:pt x="5720080" y="669036"/>
                  </a:cubicBezTo>
                  <a:cubicBezTo>
                    <a:pt x="5719826" y="669417"/>
                    <a:pt x="5719699" y="668655"/>
                    <a:pt x="5719445" y="667893"/>
                  </a:cubicBezTo>
                  <a:cubicBezTo>
                    <a:pt x="5691505" y="668528"/>
                    <a:pt x="5662422" y="668655"/>
                    <a:pt x="5632069" y="668147"/>
                  </a:cubicBezTo>
                  <a:cubicBezTo>
                    <a:pt x="5353939" y="731774"/>
                    <a:pt x="5655310" y="787908"/>
                    <a:pt x="5138420" y="658876"/>
                  </a:cubicBezTo>
                  <a:cubicBezTo>
                    <a:pt x="5107686" y="701294"/>
                    <a:pt x="4847590" y="611505"/>
                    <a:pt x="4790440" y="557276"/>
                  </a:cubicBezTo>
                  <a:cubicBezTo>
                    <a:pt x="4726051" y="605155"/>
                    <a:pt x="4407408" y="596773"/>
                    <a:pt x="4229735" y="540385"/>
                  </a:cubicBezTo>
                  <a:cubicBezTo>
                    <a:pt x="4230116" y="541147"/>
                    <a:pt x="4229989" y="542417"/>
                    <a:pt x="4229100" y="544703"/>
                  </a:cubicBezTo>
                  <a:cubicBezTo>
                    <a:pt x="4227449" y="544068"/>
                    <a:pt x="4225544" y="547116"/>
                    <a:pt x="4225163" y="539877"/>
                  </a:cubicBezTo>
                  <a:cubicBezTo>
                    <a:pt x="4225672" y="540004"/>
                    <a:pt x="4226560" y="539750"/>
                    <a:pt x="4227323" y="539623"/>
                  </a:cubicBezTo>
                  <a:cubicBezTo>
                    <a:pt x="4189985" y="527558"/>
                    <a:pt x="4158869" y="513461"/>
                    <a:pt x="4138042" y="497205"/>
                  </a:cubicBezTo>
                  <a:cubicBezTo>
                    <a:pt x="3772917" y="629158"/>
                    <a:pt x="4120007" y="802767"/>
                    <a:pt x="3447416" y="591947"/>
                  </a:cubicBezTo>
                  <a:cubicBezTo>
                    <a:pt x="2977389" y="756412"/>
                    <a:pt x="2897887" y="467614"/>
                    <a:pt x="2635251" y="559943"/>
                  </a:cubicBezTo>
                  <a:cubicBezTo>
                    <a:pt x="2396999" y="433705"/>
                    <a:pt x="2152651" y="453517"/>
                    <a:pt x="1887602" y="430403"/>
                  </a:cubicBezTo>
                  <a:cubicBezTo>
                    <a:pt x="1865250" y="388239"/>
                    <a:pt x="1846327" y="363982"/>
                    <a:pt x="1827912" y="352298"/>
                  </a:cubicBezTo>
                  <a:cubicBezTo>
                    <a:pt x="1828039" y="353314"/>
                    <a:pt x="1828039" y="354203"/>
                    <a:pt x="1827531" y="352044"/>
                  </a:cubicBezTo>
                  <a:cubicBezTo>
                    <a:pt x="1769238" y="315468"/>
                    <a:pt x="1713993" y="403860"/>
                    <a:pt x="1561847" y="455930"/>
                  </a:cubicBezTo>
                  <a:cubicBezTo>
                    <a:pt x="1529462" y="436626"/>
                    <a:pt x="1503554" y="423418"/>
                    <a:pt x="1480948" y="414401"/>
                  </a:cubicBezTo>
                  <a:lnTo>
                    <a:pt x="1480821" y="414401"/>
                  </a:lnTo>
                  <a:lnTo>
                    <a:pt x="1480694" y="414274"/>
                  </a:lnTo>
                  <a:cubicBezTo>
                    <a:pt x="1393572" y="379349"/>
                    <a:pt x="1356234" y="408305"/>
                    <a:pt x="1190118" y="405638"/>
                  </a:cubicBezTo>
                  <a:cubicBezTo>
                    <a:pt x="1065531" y="360807"/>
                    <a:pt x="981457" y="508381"/>
                    <a:pt x="744602" y="355727"/>
                  </a:cubicBezTo>
                  <a:cubicBezTo>
                    <a:pt x="669037" y="352171"/>
                    <a:pt x="718186" y="292100"/>
                    <a:pt x="497333" y="289306"/>
                  </a:cubicBezTo>
                  <a:cubicBezTo>
                    <a:pt x="398018" y="252857"/>
                    <a:pt x="356108" y="231775"/>
                    <a:pt x="290703" y="226441"/>
                  </a:cubicBezTo>
                  <a:cubicBezTo>
                    <a:pt x="290703" y="226568"/>
                    <a:pt x="290703" y="226568"/>
                    <a:pt x="290703" y="226695"/>
                  </a:cubicBezTo>
                  <a:cubicBezTo>
                    <a:pt x="290576" y="226949"/>
                    <a:pt x="290576" y="226695"/>
                    <a:pt x="290449" y="226314"/>
                  </a:cubicBezTo>
                  <a:cubicBezTo>
                    <a:pt x="265938" y="224409"/>
                    <a:pt x="238379" y="224536"/>
                    <a:pt x="203073" y="226949"/>
                  </a:cubicBezTo>
                  <a:cubicBezTo>
                    <a:pt x="0" y="0"/>
                    <a:pt x="169164" y="2421509"/>
                    <a:pt x="162941" y="2601976"/>
                  </a:cubicBezTo>
                  <a:cubicBezTo>
                    <a:pt x="538099" y="2582799"/>
                    <a:pt x="6508623" y="2641092"/>
                    <a:pt x="6449568" y="2580767"/>
                  </a:cubicBezTo>
                  <a:close/>
                  <a:moveTo>
                    <a:pt x="593598" y="304546"/>
                  </a:moveTo>
                  <a:cubicBezTo>
                    <a:pt x="592836" y="304673"/>
                    <a:pt x="592963" y="298831"/>
                    <a:pt x="593598" y="304546"/>
                  </a:cubicBezTo>
                  <a:lnTo>
                    <a:pt x="593598" y="304546"/>
                  </a:lnTo>
                  <a:close/>
                </a:path>
              </a:pathLst>
            </a:custGeom>
            <a:blipFill>
              <a:blip r:embed="rId6"/>
              <a:stretch>
                <a:fillRect l="0" t="-38211" r="0" b="-38211"/>
              </a:stretch>
            </a:blipFill>
          </p:spPr>
        </p:sp>
      </p:grpSp>
      <p:sp>
        <p:nvSpPr>
          <p:cNvPr name="TextBox 19" id="19"/>
          <p:cNvSpPr txBox="true"/>
          <p:nvPr/>
        </p:nvSpPr>
        <p:spPr>
          <a:xfrm rot="0">
            <a:off x="1028700" y="1000125"/>
            <a:ext cx="7396618" cy="859259"/>
          </a:xfrm>
          <a:prstGeom prst="rect">
            <a:avLst/>
          </a:prstGeom>
        </p:spPr>
        <p:txBody>
          <a:bodyPr anchor="t" rtlCol="false" tIns="0" lIns="0" bIns="0" rIns="0">
            <a:spAutoFit/>
          </a:bodyPr>
          <a:lstStyle/>
          <a:p>
            <a:pPr algn="l">
              <a:lnSpc>
                <a:spcPts val="6431"/>
              </a:lnSpc>
            </a:pPr>
            <a:r>
              <a:rPr lang="en-US" sz="5592">
                <a:solidFill>
                  <a:srgbClr val="1A401F"/>
                </a:solidFill>
                <a:latin typeface="Hatton"/>
                <a:ea typeface="Hatton"/>
                <a:cs typeface="Hatton"/>
                <a:sym typeface="Hatton"/>
              </a:rPr>
              <a:t>Dataset Overview</a:t>
            </a:r>
          </a:p>
        </p:txBody>
      </p:sp>
      <p:sp>
        <p:nvSpPr>
          <p:cNvPr name="TextBox 20" id="20"/>
          <p:cNvSpPr txBox="true"/>
          <p:nvPr/>
        </p:nvSpPr>
        <p:spPr>
          <a:xfrm rot="0">
            <a:off x="2427816" y="4456977"/>
            <a:ext cx="2156332" cy="816682"/>
          </a:xfrm>
          <a:prstGeom prst="rect">
            <a:avLst/>
          </a:prstGeom>
        </p:spPr>
        <p:txBody>
          <a:bodyPr anchor="t" rtlCol="false" tIns="0" lIns="0" bIns="0" rIns="0">
            <a:spAutoFit/>
          </a:bodyPr>
          <a:lstStyle/>
          <a:p>
            <a:pPr algn="ctr">
              <a:lnSpc>
                <a:spcPts val="3286"/>
              </a:lnSpc>
            </a:pPr>
            <a:r>
              <a:rPr lang="en-US" sz="2347">
                <a:solidFill>
                  <a:srgbClr val="FFFFFF"/>
                </a:solidFill>
                <a:latin typeface="Hatton"/>
                <a:ea typeface="Hatton"/>
                <a:cs typeface="Hatton"/>
                <a:sym typeface="Hatton"/>
              </a:rPr>
              <a:t>Number of Classes</a:t>
            </a:r>
          </a:p>
        </p:txBody>
      </p:sp>
      <p:sp>
        <p:nvSpPr>
          <p:cNvPr name="TextBox 21" id="21"/>
          <p:cNvSpPr txBox="true"/>
          <p:nvPr/>
        </p:nvSpPr>
        <p:spPr>
          <a:xfrm rot="0">
            <a:off x="6251821" y="6155716"/>
            <a:ext cx="2614917" cy="832189"/>
          </a:xfrm>
          <a:prstGeom prst="rect">
            <a:avLst/>
          </a:prstGeom>
        </p:spPr>
        <p:txBody>
          <a:bodyPr anchor="t" rtlCol="false" tIns="0" lIns="0" bIns="0" rIns="0">
            <a:spAutoFit/>
          </a:bodyPr>
          <a:lstStyle/>
          <a:p>
            <a:pPr algn="ctr">
              <a:lnSpc>
                <a:spcPts val="3286"/>
              </a:lnSpc>
            </a:pPr>
            <a:r>
              <a:rPr lang="en-US" sz="2347">
                <a:solidFill>
                  <a:srgbClr val="FFFFFF"/>
                </a:solidFill>
                <a:latin typeface="Hatton"/>
                <a:ea typeface="Hatton"/>
                <a:cs typeface="Hatton"/>
                <a:sym typeface="Hatton"/>
              </a:rPr>
              <a:t>Number of images</a:t>
            </a:r>
          </a:p>
        </p:txBody>
      </p:sp>
      <p:sp>
        <p:nvSpPr>
          <p:cNvPr name="TextBox 22" id="22"/>
          <p:cNvSpPr txBox="true"/>
          <p:nvPr/>
        </p:nvSpPr>
        <p:spPr>
          <a:xfrm rot="0">
            <a:off x="9612353" y="3496071"/>
            <a:ext cx="2595017" cy="832189"/>
          </a:xfrm>
          <a:prstGeom prst="rect">
            <a:avLst/>
          </a:prstGeom>
        </p:spPr>
        <p:txBody>
          <a:bodyPr anchor="t" rtlCol="false" tIns="0" lIns="0" bIns="0" rIns="0">
            <a:spAutoFit/>
          </a:bodyPr>
          <a:lstStyle/>
          <a:p>
            <a:pPr algn="ctr">
              <a:lnSpc>
                <a:spcPts val="3286"/>
              </a:lnSpc>
            </a:pPr>
            <a:r>
              <a:rPr lang="en-US" sz="2347">
                <a:solidFill>
                  <a:srgbClr val="FFFFFF"/>
                </a:solidFill>
                <a:latin typeface="Hatton"/>
                <a:ea typeface="Hatton"/>
                <a:cs typeface="Hatton"/>
                <a:sym typeface="Hatton"/>
              </a:rPr>
              <a:t>Number of images per class</a:t>
            </a:r>
          </a:p>
        </p:txBody>
      </p:sp>
      <p:sp>
        <p:nvSpPr>
          <p:cNvPr name="TextBox 23" id="23"/>
          <p:cNvSpPr txBox="true"/>
          <p:nvPr/>
        </p:nvSpPr>
        <p:spPr>
          <a:xfrm rot="0">
            <a:off x="13530118" y="5612139"/>
            <a:ext cx="2106375" cy="414860"/>
          </a:xfrm>
          <a:prstGeom prst="rect">
            <a:avLst/>
          </a:prstGeom>
        </p:spPr>
        <p:txBody>
          <a:bodyPr anchor="t" rtlCol="false" tIns="0" lIns="0" bIns="0" rIns="0">
            <a:spAutoFit/>
          </a:bodyPr>
          <a:lstStyle/>
          <a:p>
            <a:pPr algn="ctr">
              <a:lnSpc>
                <a:spcPts val="3286"/>
              </a:lnSpc>
            </a:pPr>
            <a:r>
              <a:rPr lang="en-US" sz="2347">
                <a:solidFill>
                  <a:srgbClr val="FFFFFF"/>
                </a:solidFill>
                <a:latin typeface="Hatton"/>
                <a:ea typeface="Hatton"/>
                <a:cs typeface="Hatton"/>
                <a:sym typeface="Hatton"/>
              </a:rPr>
              <a:t>Size of images</a:t>
            </a:r>
          </a:p>
        </p:txBody>
      </p:sp>
      <p:sp>
        <p:nvSpPr>
          <p:cNvPr name="TextBox 24" id="24"/>
          <p:cNvSpPr txBox="true"/>
          <p:nvPr/>
        </p:nvSpPr>
        <p:spPr>
          <a:xfrm rot="0">
            <a:off x="1028700" y="2161766"/>
            <a:ext cx="13061160" cy="556239"/>
          </a:xfrm>
          <a:prstGeom prst="rect">
            <a:avLst/>
          </a:prstGeom>
        </p:spPr>
        <p:txBody>
          <a:bodyPr anchor="t" rtlCol="false" tIns="0" lIns="0" bIns="0" rIns="0">
            <a:spAutoFit/>
          </a:bodyPr>
          <a:lstStyle/>
          <a:p>
            <a:pPr algn="l" marL="0" indent="0" lvl="0">
              <a:lnSpc>
                <a:spcPts val="4516"/>
              </a:lnSpc>
              <a:spcBef>
                <a:spcPct val="0"/>
              </a:spcBef>
            </a:pPr>
            <a:r>
              <a:rPr lang="en-US" sz="3225" strike="noStrike" u="sng">
                <a:solidFill>
                  <a:srgbClr val="1A401F"/>
                </a:solidFill>
                <a:latin typeface="Open Sans"/>
                <a:ea typeface="Open Sans"/>
                <a:cs typeface="Open Sans"/>
                <a:sym typeface="Open Sans"/>
                <a:hlinkClick r:id="rId7" tooltip="https://www.kaggle.com/datasets/alistairking/recyclable-and-household-waste-classification"/>
              </a:rPr>
              <a:t>Recyclable and Household Waste Classification Dataset</a:t>
            </a:r>
            <a:r>
              <a:rPr lang="en-US" sz="3225" strike="noStrike" u="sng">
                <a:solidFill>
                  <a:srgbClr val="1A401F"/>
                </a:solidFill>
                <a:latin typeface="Open Sans"/>
                <a:ea typeface="Open Sans"/>
                <a:cs typeface="Open Sans"/>
                <a:sym typeface="Open Sans"/>
                <a:hlinkClick r:id="rId8" tooltip="https://www.kaggle.com/datasets/alistairking/recyclable-and-household-waste-classification"/>
              </a:rPr>
              <a:t> - Kaggle</a:t>
            </a:r>
          </a:p>
        </p:txBody>
      </p:sp>
      <p:sp>
        <p:nvSpPr>
          <p:cNvPr name="TextBox 25" id="25"/>
          <p:cNvSpPr txBox="true"/>
          <p:nvPr/>
        </p:nvSpPr>
        <p:spPr>
          <a:xfrm rot="0">
            <a:off x="2427816" y="5334859"/>
            <a:ext cx="2156332" cy="985594"/>
          </a:xfrm>
          <a:prstGeom prst="rect">
            <a:avLst/>
          </a:prstGeom>
        </p:spPr>
        <p:txBody>
          <a:bodyPr anchor="t" rtlCol="false" tIns="0" lIns="0" bIns="0" rIns="0">
            <a:spAutoFit/>
          </a:bodyPr>
          <a:lstStyle/>
          <a:p>
            <a:pPr algn="ctr">
              <a:lnSpc>
                <a:spcPts val="7625"/>
              </a:lnSpc>
            </a:pPr>
            <a:r>
              <a:rPr lang="en-US" sz="5447">
                <a:solidFill>
                  <a:srgbClr val="FFFFFF"/>
                </a:solidFill>
                <a:latin typeface="Hatton"/>
                <a:ea typeface="Hatton"/>
                <a:cs typeface="Hatton"/>
                <a:sym typeface="Hatton"/>
              </a:rPr>
              <a:t>20</a:t>
            </a:r>
          </a:p>
        </p:txBody>
      </p:sp>
      <p:sp>
        <p:nvSpPr>
          <p:cNvPr name="TextBox 26" id="26"/>
          <p:cNvSpPr txBox="true"/>
          <p:nvPr/>
        </p:nvSpPr>
        <p:spPr>
          <a:xfrm rot="0">
            <a:off x="6175036" y="7063468"/>
            <a:ext cx="2768487" cy="768423"/>
          </a:xfrm>
          <a:prstGeom prst="rect">
            <a:avLst/>
          </a:prstGeom>
        </p:spPr>
        <p:txBody>
          <a:bodyPr anchor="t" rtlCol="false" tIns="0" lIns="0" bIns="0" rIns="0">
            <a:spAutoFit/>
          </a:bodyPr>
          <a:lstStyle/>
          <a:p>
            <a:pPr algn="ctr">
              <a:lnSpc>
                <a:spcPts val="5945"/>
              </a:lnSpc>
            </a:pPr>
            <a:r>
              <a:rPr lang="en-US" sz="4247">
                <a:solidFill>
                  <a:srgbClr val="FFFFFF"/>
                </a:solidFill>
                <a:latin typeface="Hatton"/>
                <a:ea typeface="Hatton"/>
                <a:cs typeface="Hatton"/>
                <a:sym typeface="Hatton"/>
              </a:rPr>
              <a:t>~10,000</a:t>
            </a:r>
          </a:p>
        </p:txBody>
      </p:sp>
      <p:sp>
        <p:nvSpPr>
          <p:cNvPr name="TextBox 27" id="27"/>
          <p:cNvSpPr txBox="true"/>
          <p:nvPr/>
        </p:nvSpPr>
        <p:spPr>
          <a:xfrm rot="0">
            <a:off x="9831696" y="4477544"/>
            <a:ext cx="2156332" cy="936063"/>
          </a:xfrm>
          <a:prstGeom prst="rect">
            <a:avLst/>
          </a:prstGeom>
        </p:spPr>
        <p:txBody>
          <a:bodyPr anchor="t" rtlCol="false" tIns="0" lIns="0" bIns="0" rIns="0">
            <a:spAutoFit/>
          </a:bodyPr>
          <a:lstStyle/>
          <a:p>
            <a:pPr algn="ctr">
              <a:lnSpc>
                <a:spcPts val="7205"/>
              </a:lnSpc>
            </a:pPr>
            <a:r>
              <a:rPr lang="en-US" sz="5147">
                <a:solidFill>
                  <a:srgbClr val="FFFFFF"/>
                </a:solidFill>
                <a:latin typeface="Hatton"/>
                <a:ea typeface="Hatton"/>
                <a:cs typeface="Hatton"/>
                <a:sym typeface="Hatton"/>
              </a:rPr>
              <a:t>~500</a:t>
            </a:r>
          </a:p>
        </p:txBody>
      </p:sp>
      <p:sp>
        <p:nvSpPr>
          <p:cNvPr name="TextBox 28" id="28"/>
          <p:cNvSpPr txBox="true"/>
          <p:nvPr/>
        </p:nvSpPr>
        <p:spPr>
          <a:xfrm rot="0">
            <a:off x="13202729" y="6349472"/>
            <a:ext cx="2761154" cy="626817"/>
          </a:xfrm>
          <a:prstGeom prst="rect">
            <a:avLst/>
          </a:prstGeom>
        </p:spPr>
        <p:txBody>
          <a:bodyPr anchor="t" rtlCol="false" tIns="0" lIns="0" bIns="0" rIns="0">
            <a:spAutoFit/>
          </a:bodyPr>
          <a:lstStyle/>
          <a:p>
            <a:pPr algn="ctr">
              <a:lnSpc>
                <a:spcPts val="4826"/>
              </a:lnSpc>
            </a:pPr>
            <a:r>
              <a:rPr lang="en-US" sz="3447">
                <a:solidFill>
                  <a:srgbClr val="FFFFFF"/>
                </a:solidFill>
                <a:latin typeface="Hatton"/>
                <a:ea typeface="Hatton"/>
                <a:cs typeface="Hatton"/>
                <a:sym typeface="Hatton"/>
              </a:rPr>
              <a:t>256 x 256</a:t>
            </a:r>
          </a:p>
        </p:txBody>
      </p:sp>
      <p:sp>
        <p:nvSpPr>
          <p:cNvPr name="TextBox 29" id="29"/>
          <p:cNvSpPr txBox="true"/>
          <p:nvPr/>
        </p:nvSpPr>
        <p:spPr>
          <a:xfrm rot="0">
            <a:off x="13530118" y="6951288"/>
            <a:ext cx="2106375" cy="414860"/>
          </a:xfrm>
          <a:prstGeom prst="rect">
            <a:avLst/>
          </a:prstGeom>
        </p:spPr>
        <p:txBody>
          <a:bodyPr anchor="t" rtlCol="false" tIns="0" lIns="0" bIns="0" rIns="0">
            <a:spAutoFit/>
          </a:bodyPr>
          <a:lstStyle/>
          <a:p>
            <a:pPr algn="ctr">
              <a:lnSpc>
                <a:spcPts val="3286"/>
              </a:lnSpc>
            </a:pPr>
            <a:r>
              <a:rPr lang="en-US" sz="2347">
                <a:solidFill>
                  <a:srgbClr val="FFFFFF"/>
                </a:solidFill>
                <a:latin typeface="Hatton"/>
                <a:ea typeface="Hatton"/>
                <a:cs typeface="Hatton"/>
                <a:sym typeface="Hatton"/>
              </a:rPr>
              <a:t>pixels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A401F"/>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5333147" y="-107311"/>
            <a:ext cx="11800546" cy="10501622"/>
            <a:chOff x="0" y="0"/>
            <a:chExt cx="6349238" cy="5650357"/>
          </a:xfrm>
        </p:grpSpPr>
        <p:sp>
          <p:nvSpPr>
            <p:cNvPr name="Freeform 3" id="3"/>
            <p:cNvSpPr/>
            <p:nvPr/>
          </p:nvSpPr>
          <p:spPr>
            <a:xfrm flipH="false" flipV="false" rot="0">
              <a:off x="-1220470" y="-200914"/>
              <a:ext cx="7579741" cy="5919724"/>
            </a:xfrm>
            <a:custGeom>
              <a:avLst/>
              <a:gdLst/>
              <a:ahLst/>
              <a:cxnLst/>
              <a:rect r="r" b="b" t="t" l="l"/>
              <a:pathLst>
                <a:path h="5919724" w="7579741">
                  <a:moveTo>
                    <a:pt x="7563231" y="542290"/>
                  </a:moveTo>
                  <a:cubicBezTo>
                    <a:pt x="7547864" y="557530"/>
                    <a:pt x="7490206" y="686562"/>
                    <a:pt x="7507224" y="715264"/>
                  </a:cubicBezTo>
                  <a:cubicBezTo>
                    <a:pt x="7525639" y="709803"/>
                    <a:pt x="7436739" y="790321"/>
                    <a:pt x="7482586" y="888111"/>
                  </a:cubicBezTo>
                  <a:cubicBezTo>
                    <a:pt x="7469505" y="906018"/>
                    <a:pt x="7553833" y="924179"/>
                    <a:pt x="7546848" y="962025"/>
                  </a:cubicBezTo>
                  <a:cubicBezTo>
                    <a:pt x="7534529" y="981202"/>
                    <a:pt x="7489825" y="974979"/>
                    <a:pt x="7525639" y="1001014"/>
                  </a:cubicBezTo>
                  <a:cubicBezTo>
                    <a:pt x="7533132" y="1085469"/>
                    <a:pt x="7579233" y="1117346"/>
                    <a:pt x="7428357" y="1351280"/>
                  </a:cubicBezTo>
                  <a:cubicBezTo>
                    <a:pt x="7398639" y="1347343"/>
                    <a:pt x="7317740" y="1604645"/>
                    <a:pt x="7205979" y="1797050"/>
                  </a:cubicBezTo>
                  <a:cubicBezTo>
                    <a:pt x="7222108" y="1833372"/>
                    <a:pt x="7240015" y="1850009"/>
                    <a:pt x="7202296" y="1916684"/>
                  </a:cubicBezTo>
                  <a:cubicBezTo>
                    <a:pt x="7208900" y="1933448"/>
                    <a:pt x="7273035" y="1963420"/>
                    <a:pt x="7239634" y="2007743"/>
                  </a:cubicBezTo>
                  <a:cubicBezTo>
                    <a:pt x="7204201" y="2091436"/>
                    <a:pt x="7205852" y="2286381"/>
                    <a:pt x="7250048" y="2317750"/>
                  </a:cubicBezTo>
                  <a:cubicBezTo>
                    <a:pt x="7275576" y="2308987"/>
                    <a:pt x="7186167" y="2474976"/>
                    <a:pt x="7233031" y="2483866"/>
                  </a:cubicBezTo>
                  <a:cubicBezTo>
                    <a:pt x="7217790" y="2541143"/>
                    <a:pt x="7278496" y="2574417"/>
                    <a:pt x="7147940" y="2695575"/>
                  </a:cubicBezTo>
                  <a:cubicBezTo>
                    <a:pt x="7045959" y="2756535"/>
                    <a:pt x="7168641" y="2805176"/>
                    <a:pt x="7069073" y="2892044"/>
                  </a:cubicBezTo>
                  <a:cubicBezTo>
                    <a:pt x="7109587" y="2925826"/>
                    <a:pt x="7008621" y="2948432"/>
                    <a:pt x="7081139" y="3107690"/>
                  </a:cubicBezTo>
                  <a:cubicBezTo>
                    <a:pt x="7090664" y="3117088"/>
                    <a:pt x="7034657" y="3165983"/>
                    <a:pt x="7017766" y="3207639"/>
                  </a:cubicBezTo>
                  <a:cubicBezTo>
                    <a:pt x="7063232" y="3257296"/>
                    <a:pt x="7012940" y="3253994"/>
                    <a:pt x="6997446" y="3340354"/>
                  </a:cubicBezTo>
                  <a:cubicBezTo>
                    <a:pt x="6914515" y="3405251"/>
                    <a:pt x="6917309" y="3435350"/>
                    <a:pt x="6838696" y="3533013"/>
                  </a:cubicBezTo>
                  <a:cubicBezTo>
                    <a:pt x="6861556" y="3525774"/>
                    <a:pt x="6889496" y="3574161"/>
                    <a:pt x="6822313" y="3687572"/>
                  </a:cubicBezTo>
                  <a:cubicBezTo>
                    <a:pt x="6817867" y="3707257"/>
                    <a:pt x="6727190" y="3726307"/>
                    <a:pt x="6704838" y="3771265"/>
                  </a:cubicBezTo>
                  <a:cubicBezTo>
                    <a:pt x="6674739" y="3791585"/>
                    <a:pt x="6736079" y="3823716"/>
                    <a:pt x="6667881" y="3824732"/>
                  </a:cubicBezTo>
                  <a:cubicBezTo>
                    <a:pt x="6676516" y="3870960"/>
                    <a:pt x="6621398" y="3859911"/>
                    <a:pt x="6607683" y="3879977"/>
                  </a:cubicBezTo>
                  <a:cubicBezTo>
                    <a:pt x="6650990" y="3906901"/>
                    <a:pt x="6618478" y="3901313"/>
                    <a:pt x="6653657" y="3916553"/>
                  </a:cubicBezTo>
                  <a:cubicBezTo>
                    <a:pt x="6651371" y="3988689"/>
                    <a:pt x="6546469" y="4092829"/>
                    <a:pt x="6552819" y="4182491"/>
                  </a:cubicBezTo>
                  <a:cubicBezTo>
                    <a:pt x="6516370" y="4270502"/>
                    <a:pt x="6542785" y="4306443"/>
                    <a:pt x="6490208" y="4402836"/>
                  </a:cubicBezTo>
                  <a:cubicBezTo>
                    <a:pt x="6527419" y="4414266"/>
                    <a:pt x="6500748" y="4427982"/>
                    <a:pt x="6457696" y="4505960"/>
                  </a:cubicBezTo>
                  <a:cubicBezTo>
                    <a:pt x="6503289" y="4531741"/>
                    <a:pt x="6486271" y="4590542"/>
                    <a:pt x="6438519" y="4659376"/>
                  </a:cubicBezTo>
                  <a:cubicBezTo>
                    <a:pt x="6519417" y="4706620"/>
                    <a:pt x="6472682" y="4854575"/>
                    <a:pt x="6428232" y="4913630"/>
                  </a:cubicBezTo>
                  <a:cubicBezTo>
                    <a:pt x="6441440" y="4962525"/>
                    <a:pt x="6419596" y="5014341"/>
                    <a:pt x="6364732" y="5057902"/>
                  </a:cubicBezTo>
                  <a:cubicBezTo>
                    <a:pt x="6326251" y="5158740"/>
                    <a:pt x="6311772" y="5242179"/>
                    <a:pt x="6153531" y="5344667"/>
                  </a:cubicBezTo>
                  <a:cubicBezTo>
                    <a:pt x="6108953" y="5423534"/>
                    <a:pt x="6112764" y="5474842"/>
                    <a:pt x="6025007" y="5580126"/>
                  </a:cubicBezTo>
                  <a:cubicBezTo>
                    <a:pt x="5990082" y="5617336"/>
                    <a:pt x="5948298" y="5575808"/>
                    <a:pt x="5956046" y="5642229"/>
                  </a:cubicBezTo>
                  <a:cubicBezTo>
                    <a:pt x="5906770" y="5660898"/>
                    <a:pt x="5970270" y="5719572"/>
                    <a:pt x="5856605" y="5769483"/>
                  </a:cubicBezTo>
                  <a:cubicBezTo>
                    <a:pt x="5875401" y="5829681"/>
                    <a:pt x="5926582" y="5859272"/>
                    <a:pt x="5715762" y="5839333"/>
                  </a:cubicBezTo>
                  <a:cubicBezTo>
                    <a:pt x="4322445" y="5836539"/>
                    <a:pt x="2963291" y="5847588"/>
                    <a:pt x="1505204" y="5835142"/>
                  </a:cubicBezTo>
                  <a:cubicBezTo>
                    <a:pt x="1422400" y="5827522"/>
                    <a:pt x="1221740" y="5919724"/>
                    <a:pt x="1265555" y="5732399"/>
                  </a:cubicBezTo>
                  <a:cubicBezTo>
                    <a:pt x="1276477" y="4087495"/>
                    <a:pt x="1248029" y="2400427"/>
                    <a:pt x="1253236" y="760476"/>
                  </a:cubicBezTo>
                  <a:cubicBezTo>
                    <a:pt x="1408430" y="0"/>
                    <a:pt x="0" y="249174"/>
                    <a:pt x="6352667" y="210693"/>
                  </a:cubicBezTo>
                  <a:cubicBezTo>
                    <a:pt x="6709537" y="218821"/>
                    <a:pt x="7224776" y="185928"/>
                    <a:pt x="7545070" y="221488"/>
                  </a:cubicBezTo>
                  <a:cubicBezTo>
                    <a:pt x="7579741" y="234569"/>
                    <a:pt x="7569835" y="514604"/>
                    <a:pt x="7563231" y="542290"/>
                  </a:cubicBezTo>
                  <a:close/>
                </a:path>
              </a:pathLst>
            </a:custGeom>
            <a:blipFill>
              <a:blip r:embed="rId2"/>
              <a:stretch>
                <a:fillRect l="-16784" t="0" r="-16784" b="0"/>
              </a:stretch>
            </a:blipFill>
          </p:spPr>
        </p:sp>
      </p:grpSp>
      <p:sp>
        <p:nvSpPr>
          <p:cNvPr name="TextBox 4" id="4"/>
          <p:cNvSpPr txBox="true"/>
          <p:nvPr/>
        </p:nvSpPr>
        <p:spPr>
          <a:xfrm rot="0">
            <a:off x="6833536" y="346371"/>
            <a:ext cx="7310449" cy="859259"/>
          </a:xfrm>
          <a:prstGeom prst="rect">
            <a:avLst/>
          </a:prstGeom>
        </p:spPr>
        <p:txBody>
          <a:bodyPr anchor="t" rtlCol="false" tIns="0" lIns="0" bIns="0" rIns="0">
            <a:spAutoFit/>
          </a:bodyPr>
          <a:lstStyle/>
          <a:p>
            <a:pPr algn="l">
              <a:lnSpc>
                <a:spcPts val="6431"/>
              </a:lnSpc>
            </a:pPr>
            <a:r>
              <a:rPr lang="en-US" sz="5592">
                <a:solidFill>
                  <a:srgbClr val="FFFFFF"/>
                </a:solidFill>
                <a:latin typeface="Hatton"/>
                <a:ea typeface="Hatton"/>
                <a:cs typeface="Hatton"/>
                <a:sym typeface="Hatton"/>
              </a:rPr>
              <a:t>Data Preprocessing</a:t>
            </a:r>
          </a:p>
        </p:txBody>
      </p:sp>
      <p:sp>
        <p:nvSpPr>
          <p:cNvPr name="TextBox 5" id="5"/>
          <p:cNvSpPr txBox="true"/>
          <p:nvPr/>
        </p:nvSpPr>
        <p:spPr>
          <a:xfrm rot="0">
            <a:off x="6833536" y="1322619"/>
            <a:ext cx="9783926" cy="9345381"/>
          </a:xfrm>
          <a:prstGeom prst="rect">
            <a:avLst/>
          </a:prstGeom>
        </p:spPr>
        <p:txBody>
          <a:bodyPr anchor="t" rtlCol="false" tIns="0" lIns="0" bIns="0" rIns="0">
            <a:spAutoFit/>
          </a:bodyPr>
          <a:lstStyle/>
          <a:p>
            <a:pPr algn="l">
              <a:lnSpc>
                <a:spcPts val="3355"/>
              </a:lnSpc>
            </a:pPr>
            <a:r>
              <a:rPr lang="en-US" sz="2396" b="true">
                <a:solidFill>
                  <a:srgbClr val="FFFFFF"/>
                </a:solidFill>
                <a:latin typeface="Open Sans Bold"/>
                <a:ea typeface="Open Sans Bold"/>
                <a:cs typeface="Open Sans Bold"/>
                <a:sym typeface="Open Sans Bold"/>
              </a:rPr>
              <a:t>Dataset Loading, Transformation and Splitting:</a:t>
            </a:r>
          </a:p>
          <a:p>
            <a:pPr algn="l">
              <a:lnSpc>
                <a:spcPts val="2795"/>
              </a:lnSpc>
            </a:pPr>
            <a:r>
              <a:rPr lang="en-US" sz="1996">
                <a:solidFill>
                  <a:srgbClr val="FFFFFF"/>
                </a:solidFill>
                <a:latin typeface="Open Sans"/>
                <a:ea typeface="Open Sans"/>
                <a:cs typeface="Open Sans"/>
                <a:sym typeface="Open Sans"/>
              </a:rPr>
              <a:t>A</a:t>
            </a:r>
            <a:r>
              <a:rPr lang="en-US" sz="1996">
                <a:solidFill>
                  <a:srgbClr val="FFFFFF"/>
                </a:solidFill>
                <a:latin typeface="Open Sans"/>
                <a:ea typeface="Open Sans"/>
                <a:cs typeface="Open Sans"/>
                <a:sym typeface="Open Sans"/>
              </a:rPr>
              <a:t> custom dataset class named LoadDataset was implemented to efficiently manage the dataset loading.</a:t>
            </a:r>
          </a:p>
          <a:p>
            <a:pPr algn="l">
              <a:lnSpc>
                <a:spcPts val="2795"/>
              </a:lnSpc>
            </a:pPr>
            <a:r>
              <a:rPr lang="en-US" sz="1996">
                <a:solidFill>
                  <a:srgbClr val="FFFFFF"/>
                </a:solidFill>
                <a:latin typeface="Open Sans"/>
                <a:ea typeface="Open Sans"/>
                <a:cs typeface="Open Sans"/>
                <a:sym typeface="Open Sans"/>
              </a:rPr>
              <a:t>Several important Transformations were applied to all images to ensure consistency in the input:</a:t>
            </a:r>
          </a:p>
          <a:p>
            <a:pPr algn="l" marL="431070" indent="-215535" lvl="1">
              <a:lnSpc>
                <a:spcPts val="2795"/>
              </a:lnSpc>
              <a:buFont typeface="Arial"/>
              <a:buChar char="•"/>
            </a:pPr>
            <a:r>
              <a:rPr lang="en-US" sz="1996">
                <a:solidFill>
                  <a:srgbClr val="FFFFFF"/>
                </a:solidFill>
                <a:latin typeface="Open Sans"/>
                <a:ea typeface="Open Sans"/>
                <a:cs typeface="Open Sans"/>
                <a:sym typeface="Open Sans"/>
              </a:rPr>
              <a:t>Resizing - 224x224 pixels</a:t>
            </a:r>
          </a:p>
          <a:p>
            <a:pPr algn="l" marL="431070" indent="-215535" lvl="1">
              <a:lnSpc>
                <a:spcPts val="2795"/>
              </a:lnSpc>
              <a:buFont typeface="Arial"/>
              <a:buChar char="•"/>
            </a:pPr>
            <a:r>
              <a:rPr lang="en-US" sz="1996">
                <a:solidFill>
                  <a:srgbClr val="FFFFFF"/>
                </a:solidFill>
                <a:latin typeface="Open Sans"/>
                <a:ea typeface="Open Sans"/>
                <a:cs typeface="Open Sans"/>
                <a:sym typeface="Open Sans"/>
              </a:rPr>
              <a:t>Conversion to Tensor</a:t>
            </a:r>
          </a:p>
          <a:p>
            <a:pPr algn="l" marL="431070" indent="-215535" lvl="1">
              <a:lnSpc>
                <a:spcPts val="2795"/>
              </a:lnSpc>
              <a:buFont typeface="Arial"/>
              <a:buChar char="•"/>
            </a:pPr>
            <a:r>
              <a:rPr lang="en-US" sz="1996">
                <a:solidFill>
                  <a:srgbClr val="FFFFFF"/>
                </a:solidFill>
                <a:latin typeface="Open Sans"/>
                <a:ea typeface="Open Sans"/>
                <a:cs typeface="Open Sans"/>
                <a:sym typeface="Open Sans"/>
              </a:rPr>
              <a:t>Normalization</a:t>
            </a:r>
            <a:r>
              <a:rPr lang="en-US" sz="1996">
                <a:solidFill>
                  <a:srgbClr val="FFFFFF"/>
                </a:solidFill>
                <a:latin typeface="Open Sans"/>
                <a:ea typeface="Open Sans"/>
                <a:cs typeface="Open Sans"/>
                <a:sym typeface="Open Sans"/>
              </a:rPr>
              <a:t> </a:t>
            </a:r>
          </a:p>
          <a:p>
            <a:pPr algn="l">
              <a:lnSpc>
                <a:spcPts val="2795"/>
              </a:lnSpc>
            </a:pPr>
            <a:r>
              <a:rPr lang="en-US" sz="1996" spc="39">
                <a:solidFill>
                  <a:srgbClr val="FFFFFF"/>
                </a:solidFill>
                <a:latin typeface="Open Sans"/>
                <a:ea typeface="Open Sans"/>
                <a:cs typeface="Open Sans"/>
                <a:sym typeface="Open Sans"/>
              </a:rPr>
              <a:t>The dataset is then divided into three subsets based on predefined proportions:</a:t>
            </a:r>
          </a:p>
          <a:p>
            <a:pPr algn="l" marL="431070" indent="-215535" lvl="1">
              <a:lnSpc>
                <a:spcPts val="2795"/>
              </a:lnSpc>
              <a:buFont typeface="Arial"/>
              <a:buChar char="•"/>
            </a:pPr>
            <a:r>
              <a:rPr lang="en-US" sz="1996">
                <a:solidFill>
                  <a:srgbClr val="FFFFFF"/>
                </a:solidFill>
                <a:latin typeface="Open Sans"/>
                <a:ea typeface="Open Sans"/>
                <a:cs typeface="Open Sans"/>
                <a:sym typeface="Open Sans"/>
              </a:rPr>
              <a:t>Training set: Consists of the first 60% of the shuffled images.</a:t>
            </a:r>
          </a:p>
          <a:p>
            <a:pPr algn="l" marL="431070" indent="-215535" lvl="1">
              <a:lnSpc>
                <a:spcPts val="2795"/>
              </a:lnSpc>
              <a:buFont typeface="Arial"/>
              <a:buChar char="•"/>
            </a:pPr>
            <a:r>
              <a:rPr lang="en-US" sz="1996">
                <a:solidFill>
                  <a:srgbClr val="FFFFFF"/>
                </a:solidFill>
                <a:latin typeface="Open Sans"/>
                <a:ea typeface="Open Sans"/>
                <a:cs typeface="Open Sans"/>
                <a:sym typeface="Open Sans"/>
              </a:rPr>
              <a:t>Validation set: Contains the subsequent 20% of the images.</a:t>
            </a:r>
          </a:p>
          <a:p>
            <a:pPr algn="l" marL="431070" indent="-215535" lvl="1">
              <a:lnSpc>
                <a:spcPts val="2795"/>
              </a:lnSpc>
              <a:buFont typeface="Arial"/>
              <a:buChar char="•"/>
            </a:pPr>
            <a:r>
              <a:rPr lang="en-US" sz="1996">
                <a:solidFill>
                  <a:srgbClr val="FFFFFF"/>
                </a:solidFill>
                <a:latin typeface="Open Sans"/>
                <a:ea typeface="Open Sans"/>
                <a:cs typeface="Open Sans"/>
                <a:sym typeface="Open Sans"/>
              </a:rPr>
              <a:t>Test set: Includes the final 20% of the images.</a:t>
            </a:r>
          </a:p>
          <a:p>
            <a:pPr algn="l">
              <a:lnSpc>
                <a:spcPts val="2795"/>
              </a:lnSpc>
            </a:pPr>
          </a:p>
          <a:p>
            <a:pPr algn="l">
              <a:lnSpc>
                <a:spcPts val="3355"/>
              </a:lnSpc>
            </a:pPr>
            <a:r>
              <a:rPr lang="en-US" sz="2396" b="true">
                <a:solidFill>
                  <a:srgbClr val="FFFFFF"/>
                </a:solidFill>
                <a:latin typeface="Open Sans Bold"/>
                <a:ea typeface="Open Sans Bold"/>
                <a:cs typeface="Open Sans Bold"/>
                <a:sym typeface="Open Sans Bold"/>
              </a:rPr>
              <a:t>Training Hyperparameters:</a:t>
            </a:r>
          </a:p>
          <a:p>
            <a:pPr algn="l">
              <a:lnSpc>
                <a:spcPts val="2795"/>
              </a:lnSpc>
            </a:pPr>
            <a:r>
              <a:rPr lang="en-US" sz="1996">
                <a:solidFill>
                  <a:srgbClr val="FFFFFF"/>
                </a:solidFill>
                <a:latin typeface="Open Sans"/>
                <a:ea typeface="Open Sans"/>
                <a:cs typeface="Open Sans"/>
                <a:sym typeface="Open Sans"/>
              </a:rPr>
              <a:t>Several key hyperparameters for the training process are also established at this stage:</a:t>
            </a:r>
          </a:p>
          <a:p>
            <a:pPr algn="l" marL="431070" indent="-215535" lvl="1">
              <a:lnSpc>
                <a:spcPts val="2795"/>
              </a:lnSpc>
              <a:buFont typeface="Arial"/>
              <a:buChar char="•"/>
            </a:pPr>
            <a:r>
              <a:rPr lang="en-US" sz="1996">
                <a:solidFill>
                  <a:srgbClr val="FFFFFF"/>
                </a:solidFill>
                <a:latin typeface="Open Sans"/>
                <a:ea typeface="Open Sans"/>
                <a:cs typeface="Open Sans"/>
                <a:sym typeface="Open Sans"/>
              </a:rPr>
              <a:t>Batch size = 32</a:t>
            </a:r>
          </a:p>
          <a:p>
            <a:pPr algn="l" marL="431070" indent="-215535" lvl="1">
              <a:lnSpc>
                <a:spcPts val="2795"/>
              </a:lnSpc>
              <a:buFont typeface="Arial"/>
              <a:buChar char="•"/>
            </a:pPr>
            <a:r>
              <a:rPr lang="en-US" sz="1996">
                <a:solidFill>
                  <a:srgbClr val="FFFFFF"/>
                </a:solidFill>
                <a:latin typeface="Open Sans"/>
                <a:ea typeface="Open Sans"/>
                <a:cs typeface="Open Sans"/>
                <a:sym typeface="Open Sans"/>
              </a:rPr>
              <a:t>Number of Epochs = 15</a:t>
            </a:r>
          </a:p>
          <a:p>
            <a:pPr algn="l" marL="431070" indent="-215535" lvl="1">
              <a:lnSpc>
                <a:spcPts val="2795"/>
              </a:lnSpc>
              <a:buFont typeface="Arial"/>
              <a:buChar char="•"/>
            </a:pPr>
            <a:r>
              <a:rPr lang="en-US" sz="1996">
                <a:solidFill>
                  <a:srgbClr val="FFFFFF"/>
                </a:solidFill>
                <a:latin typeface="Open Sans"/>
                <a:ea typeface="Open Sans"/>
                <a:cs typeface="Open Sans"/>
                <a:sym typeface="Open Sans"/>
              </a:rPr>
              <a:t>Learning rate = 0.001</a:t>
            </a:r>
          </a:p>
          <a:p>
            <a:pPr algn="l">
              <a:lnSpc>
                <a:spcPts val="2795"/>
              </a:lnSpc>
            </a:pPr>
          </a:p>
          <a:p>
            <a:pPr algn="l">
              <a:lnSpc>
                <a:spcPts val="3355"/>
              </a:lnSpc>
            </a:pPr>
            <a:r>
              <a:rPr lang="en-US" b="true" sz="2396">
                <a:solidFill>
                  <a:srgbClr val="FFFFFF"/>
                </a:solidFill>
                <a:latin typeface="Open Sans Bold"/>
                <a:ea typeface="Open Sans Bold"/>
                <a:cs typeface="Open Sans Bold"/>
                <a:sym typeface="Open Sans Bold"/>
              </a:rPr>
              <a:t>Data Augmentation:</a:t>
            </a:r>
          </a:p>
          <a:p>
            <a:pPr algn="l">
              <a:lnSpc>
                <a:spcPts val="2795"/>
              </a:lnSpc>
            </a:pPr>
            <a:r>
              <a:rPr lang="en-US" sz="1996">
                <a:solidFill>
                  <a:srgbClr val="FFFFFF"/>
                </a:solidFill>
                <a:latin typeface="Open Sans"/>
                <a:ea typeface="Open Sans"/>
                <a:cs typeface="Open Sans"/>
                <a:sym typeface="Open Sans"/>
              </a:rPr>
              <a:t>Data augmentation techniques like Resizing, Random Horizontal Flipping, and Color Jittering were applied to improve generalization. </a:t>
            </a:r>
          </a:p>
          <a:p>
            <a:pPr algn="l">
              <a:lnSpc>
                <a:spcPts val="2795"/>
              </a:lnSpc>
            </a:pPr>
          </a:p>
          <a:p>
            <a:pPr algn="l">
              <a:lnSpc>
                <a:spcPts val="2795"/>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C220F"/>
        </a:solidFill>
      </p:bgPr>
    </p:bg>
    <p:spTree>
      <p:nvGrpSpPr>
        <p:cNvPr id="1" name=""/>
        <p:cNvGrpSpPr/>
        <p:nvPr/>
      </p:nvGrpSpPr>
      <p:grpSpPr>
        <a:xfrm>
          <a:off x="0" y="0"/>
          <a:ext cx="0" cy="0"/>
          <a:chOff x="0" y="0"/>
          <a:chExt cx="0" cy="0"/>
        </a:xfrm>
      </p:grpSpPr>
      <p:sp>
        <p:nvSpPr>
          <p:cNvPr name="Freeform 2" id="2"/>
          <p:cNvSpPr/>
          <p:nvPr/>
        </p:nvSpPr>
        <p:spPr>
          <a:xfrm flipH="false" flipV="false" rot="0">
            <a:off x="1114130" y="4086566"/>
            <a:ext cx="16059739" cy="5171734"/>
          </a:xfrm>
          <a:custGeom>
            <a:avLst/>
            <a:gdLst/>
            <a:ahLst/>
            <a:cxnLst/>
            <a:rect r="r" b="b" t="t" l="l"/>
            <a:pathLst>
              <a:path h="5171734" w="16059739">
                <a:moveTo>
                  <a:pt x="0" y="0"/>
                </a:moveTo>
                <a:lnTo>
                  <a:pt x="16059740" y="0"/>
                </a:lnTo>
                <a:lnTo>
                  <a:pt x="16059740" y="5171734"/>
                </a:lnTo>
                <a:lnTo>
                  <a:pt x="0" y="5171734"/>
                </a:lnTo>
                <a:lnTo>
                  <a:pt x="0" y="0"/>
                </a:lnTo>
                <a:close/>
              </a:path>
            </a:pathLst>
          </a:custGeom>
          <a:blipFill>
            <a:blip r:embed="rId2"/>
            <a:stretch>
              <a:fillRect l="0" t="-5968" r="0" b="0"/>
            </a:stretch>
          </a:blipFill>
        </p:spPr>
      </p:sp>
      <p:sp>
        <p:nvSpPr>
          <p:cNvPr name="TextBox 3" id="3"/>
          <p:cNvSpPr txBox="true"/>
          <p:nvPr/>
        </p:nvSpPr>
        <p:spPr>
          <a:xfrm rot="0">
            <a:off x="3542696" y="2635684"/>
            <a:ext cx="11202609" cy="714529"/>
          </a:xfrm>
          <a:prstGeom prst="rect">
            <a:avLst/>
          </a:prstGeom>
        </p:spPr>
        <p:txBody>
          <a:bodyPr anchor="t" rtlCol="false" tIns="0" lIns="0" bIns="0" rIns="0">
            <a:spAutoFit/>
          </a:bodyPr>
          <a:lstStyle/>
          <a:p>
            <a:pPr algn="ctr">
              <a:lnSpc>
                <a:spcPts val="5202"/>
              </a:lnSpc>
            </a:pPr>
            <a:r>
              <a:rPr lang="en-US" sz="4524">
                <a:solidFill>
                  <a:srgbClr val="FFFFFF"/>
                </a:solidFill>
                <a:latin typeface="Hatton"/>
                <a:ea typeface="Hatton"/>
                <a:cs typeface="Hatton"/>
                <a:sym typeface="Hatton"/>
              </a:rPr>
              <a:t>Visualization of Image Preprocessing </a:t>
            </a:r>
          </a:p>
        </p:txBody>
      </p:sp>
      <p:sp>
        <p:nvSpPr>
          <p:cNvPr name="TextBox 4" id="4"/>
          <p:cNvSpPr txBox="true"/>
          <p:nvPr/>
        </p:nvSpPr>
        <p:spPr>
          <a:xfrm rot="0">
            <a:off x="2949134" y="3639372"/>
            <a:ext cx="12389731" cy="447194"/>
          </a:xfrm>
          <a:prstGeom prst="rect">
            <a:avLst/>
          </a:prstGeom>
        </p:spPr>
        <p:txBody>
          <a:bodyPr anchor="t" rtlCol="false" tIns="0" lIns="0" bIns="0" rIns="0">
            <a:spAutoFit/>
          </a:bodyPr>
          <a:lstStyle/>
          <a:p>
            <a:pPr algn="ctr">
              <a:lnSpc>
                <a:spcPts val="3362"/>
              </a:lnSpc>
            </a:pPr>
            <a:r>
              <a:rPr lang="en-US" sz="2924">
                <a:solidFill>
                  <a:srgbClr val="FFFFFF"/>
                </a:solidFill>
                <a:latin typeface="Hatton"/>
                <a:ea typeface="Hatton"/>
                <a:cs typeface="Hatton"/>
                <a:sym typeface="Hatton"/>
              </a:rPr>
              <a:t>Randomly Selected Image - Class: Aerosol Cans</a:t>
            </a:r>
          </a:p>
        </p:txBody>
      </p:sp>
      <p:grpSp>
        <p:nvGrpSpPr>
          <p:cNvPr name="Group 5" id="5"/>
          <p:cNvGrpSpPr>
            <a:grpSpLocks noChangeAspect="true"/>
          </p:cNvGrpSpPr>
          <p:nvPr/>
        </p:nvGrpSpPr>
        <p:grpSpPr>
          <a:xfrm rot="-10800000">
            <a:off x="-198712" y="-4317177"/>
            <a:ext cx="18486712" cy="6981436"/>
            <a:chOff x="0" y="0"/>
            <a:chExt cx="6347206" cy="2396998"/>
          </a:xfrm>
        </p:grpSpPr>
        <p:sp>
          <p:nvSpPr>
            <p:cNvPr name="Freeform 6" id="6"/>
            <p:cNvSpPr/>
            <p:nvPr/>
          </p:nvSpPr>
          <p:spPr>
            <a:xfrm flipH="false" flipV="false" rot="0">
              <a:off x="-102743" y="-211963"/>
              <a:ext cx="6678549" cy="2641092"/>
            </a:xfrm>
            <a:custGeom>
              <a:avLst/>
              <a:gdLst/>
              <a:ahLst/>
              <a:cxnLst/>
              <a:rect r="r" b="b" t="t" l="l"/>
              <a:pathLst>
                <a:path h="2641092" w="6678549">
                  <a:moveTo>
                    <a:pt x="6449568" y="2580767"/>
                  </a:moveTo>
                  <a:cubicBezTo>
                    <a:pt x="6379591" y="9525"/>
                    <a:pt x="6678549" y="646303"/>
                    <a:pt x="5719826" y="667893"/>
                  </a:cubicBezTo>
                  <a:cubicBezTo>
                    <a:pt x="5719826" y="668274"/>
                    <a:pt x="5719953" y="668528"/>
                    <a:pt x="5720080" y="669036"/>
                  </a:cubicBezTo>
                  <a:cubicBezTo>
                    <a:pt x="5719826" y="669417"/>
                    <a:pt x="5719699" y="668655"/>
                    <a:pt x="5719445" y="667893"/>
                  </a:cubicBezTo>
                  <a:cubicBezTo>
                    <a:pt x="5691505" y="668528"/>
                    <a:pt x="5662422" y="668655"/>
                    <a:pt x="5632069" y="668147"/>
                  </a:cubicBezTo>
                  <a:cubicBezTo>
                    <a:pt x="5353939" y="731774"/>
                    <a:pt x="5655310" y="787908"/>
                    <a:pt x="5138420" y="658876"/>
                  </a:cubicBezTo>
                  <a:cubicBezTo>
                    <a:pt x="5107686" y="701294"/>
                    <a:pt x="4847590" y="611505"/>
                    <a:pt x="4790440" y="557276"/>
                  </a:cubicBezTo>
                  <a:cubicBezTo>
                    <a:pt x="4726051" y="605155"/>
                    <a:pt x="4407408" y="596773"/>
                    <a:pt x="4229735" y="540385"/>
                  </a:cubicBezTo>
                  <a:cubicBezTo>
                    <a:pt x="4230116" y="541147"/>
                    <a:pt x="4229989" y="542417"/>
                    <a:pt x="4229100" y="544703"/>
                  </a:cubicBezTo>
                  <a:cubicBezTo>
                    <a:pt x="4227449" y="544068"/>
                    <a:pt x="4225544" y="547116"/>
                    <a:pt x="4225163" y="539877"/>
                  </a:cubicBezTo>
                  <a:cubicBezTo>
                    <a:pt x="4225672" y="540004"/>
                    <a:pt x="4226560" y="539750"/>
                    <a:pt x="4227323" y="539623"/>
                  </a:cubicBezTo>
                  <a:cubicBezTo>
                    <a:pt x="4189985" y="527558"/>
                    <a:pt x="4158869" y="513461"/>
                    <a:pt x="4138042" y="497205"/>
                  </a:cubicBezTo>
                  <a:cubicBezTo>
                    <a:pt x="3772917" y="629158"/>
                    <a:pt x="4120007" y="802767"/>
                    <a:pt x="3447416" y="591947"/>
                  </a:cubicBezTo>
                  <a:cubicBezTo>
                    <a:pt x="2977389" y="756412"/>
                    <a:pt x="2897887" y="467614"/>
                    <a:pt x="2635251" y="559943"/>
                  </a:cubicBezTo>
                  <a:cubicBezTo>
                    <a:pt x="2396999" y="433705"/>
                    <a:pt x="2152651" y="453517"/>
                    <a:pt x="1887602" y="430403"/>
                  </a:cubicBezTo>
                  <a:cubicBezTo>
                    <a:pt x="1865250" y="388239"/>
                    <a:pt x="1846327" y="363982"/>
                    <a:pt x="1827912" y="352298"/>
                  </a:cubicBezTo>
                  <a:cubicBezTo>
                    <a:pt x="1828039" y="353314"/>
                    <a:pt x="1828039" y="354203"/>
                    <a:pt x="1827531" y="352044"/>
                  </a:cubicBezTo>
                  <a:cubicBezTo>
                    <a:pt x="1769238" y="315468"/>
                    <a:pt x="1713993" y="403860"/>
                    <a:pt x="1561847" y="455930"/>
                  </a:cubicBezTo>
                  <a:cubicBezTo>
                    <a:pt x="1529462" y="436626"/>
                    <a:pt x="1503554" y="423418"/>
                    <a:pt x="1480948" y="414401"/>
                  </a:cubicBezTo>
                  <a:lnTo>
                    <a:pt x="1480821" y="414401"/>
                  </a:lnTo>
                  <a:lnTo>
                    <a:pt x="1480694" y="414274"/>
                  </a:lnTo>
                  <a:cubicBezTo>
                    <a:pt x="1393572" y="379349"/>
                    <a:pt x="1356234" y="408305"/>
                    <a:pt x="1190118" y="405638"/>
                  </a:cubicBezTo>
                  <a:cubicBezTo>
                    <a:pt x="1065531" y="360807"/>
                    <a:pt x="981457" y="508381"/>
                    <a:pt x="744602" y="355727"/>
                  </a:cubicBezTo>
                  <a:cubicBezTo>
                    <a:pt x="669037" y="352171"/>
                    <a:pt x="718186" y="292100"/>
                    <a:pt x="497333" y="289306"/>
                  </a:cubicBezTo>
                  <a:cubicBezTo>
                    <a:pt x="398018" y="252857"/>
                    <a:pt x="356108" y="231775"/>
                    <a:pt x="290703" y="226441"/>
                  </a:cubicBezTo>
                  <a:cubicBezTo>
                    <a:pt x="290703" y="226568"/>
                    <a:pt x="290703" y="226568"/>
                    <a:pt x="290703" y="226695"/>
                  </a:cubicBezTo>
                  <a:cubicBezTo>
                    <a:pt x="290576" y="226949"/>
                    <a:pt x="290576" y="226695"/>
                    <a:pt x="290449" y="226314"/>
                  </a:cubicBezTo>
                  <a:cubicBezTo>
                    <a:pt x="265938" y="224409"/>
                    <a:pt x="238379" y="224536"/>
                    <a:pt x="203073" y="226949"/>
                  </a:cubicBezTo>
                  <a:cubicBezTo>
                    <a:pt x="0" y="0"/>
                    <a:pt x="169164" y="2421509"/>
                    <a:pt x="162941" y="2601976"/>
                  </a:cubicBezTo>
                  <a:cubicBezTo>
                    <a:pt x="538099" y="2582799"/>
                    <a:pt x="6508623" y="2641092"/>
                    <a:pt x="6449568" y="2580767"/>
                  </a:cubicBezTo>
                  <a:close/>
                  <a:moveTo>
                    <a:pt x="593598" y="304546"/>
                  </a:moveTo>
                  <a:cubicBezTo>
                    <a:pt x="592836" y="304673"/>
                    <a:pt x="592963" y="298831"/>
                    <a:pt x="593598" y="304546"/>
                  </a:cubicBezTo>
                  <a:lnTo>
                    <a:pt x="593598" y="304546"/>
                  </a:lnTo>
                  <a:close/>
                </a:path>
              </a:pathLst>
            </a:custGeom>
            <a:blipFill>
              <a:blip r:embed="rId3"/>
              <a:stretch>
                <a:fillRect l="0" t="-38211" r="0" b="-38211"/>
              </a:stretch>
            </a:blip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A401F"/>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3699691" y="0"/>
            <a:ext cx="15985043" cy="10608854"/>
            <a:chOff x="0" y="0"/>
            <a:chExt cx="6351016" cy="4215003"/>
          </a:xfrm>
        </p:grpSpPr>
        <p:sp>
          <p:nvSpPr>
            <p:cNvPr name="Freeform 3" id="3"/>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3"/>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2"/>
              <a:stretch>
                <a:fillRect l="0" t="-287" r="0" b="-287"/>
              </a:stretch>
            </a:blipFill>
          </p:spPr>
        </p:sp>
      </p:grpSp>
      <p:sp>
        <p:nvSpPr>
          <p:cNvPr name="TextBox 4" id="4"/>
          <p:cNvSpPr txBox="true"/>
          <p:nvPr/>
        </p:nvSpPr>
        <p:spPr>
          <a:xfrm rot="0">
            <a:off x="688903" y="1000125"/>
            <a:ext cx="7148613" cy="859259"/>
          </a:xfrm>
          <a:prstGeom prst="rect">
            <a:avLst/>
          </a:prstGeom>
        </p:spPr>
        <p:txBody>
          <a:bodyPr anchor="t" rtlCol="false" tIns="0" lIns="0" bIns="0" rIns="0">
            <a:spAutoFit/>
          </a:bodyPr>
          <a:lstStyle/>
          <a:p>
            <a:pPr algn="l">
              <a:lnSpc>
                <a:spcPts val="6431"/>
              </a:lnSpc>
            </a:pPr>
            <a:r>
              <a:rPr lang="en-US" sz="5592">
                <a:solidFill>
                  <a:srgbClr val="FFFFFF"/>
                </a:solidFill>
                <a:latin typeface="Hatton"/>
                <a:ea typeface="Hatton"/>
                <a:cs typeface="Hatton"/>
                <a:sym typeface="Hatton"/>
              </a:rPr>
              <a:t>Model Architecture</a:t>
            </a:r>
          </a:p>
        </p:txBody>
      </p:sp>
      <p:sp>
        <p:nvSpPr>
          <p:cNvPr name="TextBox 5" id="5"/>
          <p:cNvSpPr txBox="true"/>
          <p:nvPr/>
        </p:nvSpPr>
        <p:spPr>
          <a:xfrm rot="0">
            <a:off x="1028700" y="7141685"/>
            <a:ext cx="12670991" cy="1819910"/>
          </a:xfrm>
          <a:prstGeom prst="rect">
            <a:avLst/>
          </a:prstGeom>
        </p:spPr>
        <p:txBody>
          <a:bodyPr anchor="t" rtlCol="false" tIns="0" lIns="0" bIns="0" rIns="0">
            <a:spAutoFit/>
          </a:bodyPr>
          <a:lstStyle/>
          <a:p>
            <a:pPr algn="l">
              <a:lnSpc>
                <a:spcPts val="3639"/>
              </a:lnSpc>
            </a:pPr>
            <a:r>
              <a:rPr lang="en-US" sz="2599">
                <a:solidFill>
                  <a:srgbClr val="FFFFFF"/>
                </a:solidFill>
                <a:latin typeface="Open Sans"/>
                <a:ea typeface="Open Sans"/>
                <a:cs typeface="Open Sans"/>
                <a:sym typeface="Open Sans"/>
              </a:rPr>
              <a:t>We chose a simple CNN architecture because it balances performance with efficiency, making it well-suited for image classification tasks on small to mid-sized datasets like ours. Its straightforward structure also allows for easier tuning, faster training, and better interpretability.</a:t>
            </a:r>
          </a:p>
        </p:txBody>
      </p:sp>
      <p:sp>
        <p:nvSpPr>
          <p:cNvPr name="TextBox 6" id="6"/>
          <p:cNvSpPr txBox="true"/>
          <p:nvPr/>
        </p:nvSpPr>
        <p:spPr>
          <a:xfrm rot="0">
            <a:off x="683279" y="2113003"/>
            <a:ext cx="13623257" cy="4181110"/>
          </a:xfrm>
          <a:prstGeom prst="rect">
            <a:avLst/>
          </a:prstGeom>
        </p:spPr>
        <p:txBody>
          <a:bodyPr anchor="t" rtlCol="false" tIns="0" lIns="0" bIns="0" rIns="0">
            <a:spAutoFit/>
          </a:bodyPr>
          <a:lstStyle/>
          <a:p>
            <a:pPr algn="l" marL="569840" indent="-284920" lvl="1">
              <a:lnSpc>
                <a:spcPts val="3695"/>
              </a:lnSpc>
              <a:buFont typeface="Arial"/>
              <a:buChar char="•"/>
            </a:pPr>
            <a:r>
              <a:rPr lang="en-US" sz="2639">
                <a:solidFill>
                  <a:srgbClr val="FFFFFF"/>
                </a:solidFill>
                <a:latin typeface="Open Sans"/>
                <a:ea typeface="Open Sans"/>
                <a:cs typeface="Open Sans"/>
                <a:sym typeface="Open Sans"/>
              </a:rPr>
              <a:t>We trained a custom CNN model using a dataset of 10,000 labeled images, resized to 224×224 resolution.</a:t>
            </a:r>
          </a:p>
          <a:p>
            <a:pPr algn="l" marL="569840" indent="-284920" lvl="1">
              <a:lnSpc>
                <a:spcPts val="3695"/>
              </a:lnSpc>
              <a:buFont typeface="Arial"/>
              <a:buChar char="•"/>
            </a:pPr>
            <a:r>
              <a:rPr lang="en-US" sz="2639">
                <a:solidFill>
                  <a:srgbClr val="FFFFFF"/>
                </a:solidFill>
                <a:latin typeface="Open Sans"/>
                <a:ea typeface="Open Sans"/>
                <a:cs typeface="Open Sans"/>
                <a:sym typeface="Open Sans"/>
              </a:rPr>
              <a:t>Training was done over 25 epochs with batch size = 32</a:t>
            </a:r>
          </a:p>
          <a:p>
            <a:pPr algn="l" marL="569840" indent="-284920" lvl="1">
              <a:lnSpc>
                <a:spcPts val="3695"/>
              </a:lnSpc>
              <a:buFont typeface="Arial"/>
              <a:buChar char="•"/>
            </a:pPr>
            <a:r>
              <a:rPr lang="en-US" sz="2639">
                <a:solidFill>
                  <a:srgbClr val="FFFFFF"/>
                </a:solidFill>
                <a:latin typeface="Open Sans"/>
                <a:ea typeface="Open Sans"/>
                <a:cs typeface="Open Sans"/>
                <a:sym typeface="Open Sans"/>
              </a:rPr>
              <a:t>Used Adam optimizer with learning rate 0.001 and used CrossEntropyLoss as the loss function.</a:t>
            </a:r>
          </a:p>
          <a:p>
            <a:pPr algn="l" marL="569840" indent="-284920" lvl="1">
              <a:lnSpc>
                <a:spcPts val="3695"/>
              </a:lnSpc>
              <a:buFont typeface="Arial"/>
              <a:buChar char="•"/>
            </a:pPr>
            <a:r>
              <a:rPr lang="en-US" sz="2639">
                <a:solidFill>
                  <a:srgbClr val="FFFFFF"/>
                </a:solidFill>
                <a:latin typeface="Open Sans"/>
                <a:ea typeface="Open Sans"/>
                <a:cs typeface="Open Sans"/>
                <a:sym typeface="Open Sans"/>
              </a:rPr>
              <a:t>Used validation set for performance monitoring.</a:t>
            </a:r>
          </a:p>
          <a:p>
            <a:pPr algn="l" marL="569840" indent="-284920" lvl="1">
              <a:lnSpc>
                <a:spcPts val="3695"/>
              </a:lnSpc>
              <a:buFont typeface="Arial"/>
              <a:buChar char="•"/>
            </a:pPr>
            <a:r>
              <a:rPr lang="en-US" sz="2639">
                <a:solidFill>
                  <a:srgbClr val="FFFFFF"/>
                </a:solidFill>
                <a:latin typeface="Open Sans"/>
                <a:ea typeface="Open Sans"/>
                <a:cs typeface="Open Sans"/>
                <a:sym typeface="Open Sans"/>
              </a:rPr>
              <a:t>Used early stopping to monitor validation loss.</a:t>
            </a:r>
          </a:p>
          <a:p>
            <a:pPr algn="l" marL="569840" indent="-284920" lvl="1">
              <a:lnSpc>
                <a:spcPts val="3695"/>
              </a:lnSpc>
              <a:buFont typeface="Arial"/>
              <a:buChar char="•"/>
            </a:pPr>
            <a:r>
              <a:rPr lang="en-US" sz="2639">
                <a:solidFill>
                  <a:srgbClr val="FFFFFF"/>
                </a:solidFill>
                <a:latin typeface="Open Sans"/>
                <a:ea typeface="Open Sans"/>
                <a:cs typeface="Open Sans"/>
                <a:sym typeface="Open Sans"/>
              </a:rPr>
              <a:t>The training process showed consistent convergence, with training and validation accuracy improving steadily.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10800000">
            <a:off x="7991118" y="-10093935"/>
            <a:ext cx="12356544" cy="13779713"/>
            <a:chOff x="0" y="0"/>
            <a:chExt cx="5694172" cy="6350000"/>
          </a:xfrm>
        </p:grpSpPr>
        <p:sp>
          <p:nvSpPr>
            <p:cNvPr name="Freeform 3" id="3"/>
            <p:cNvSpPr/>
            <p:nvPr/>
          </p:nvSpPr>
          <p:spPr>
            <a:xfrm flipH="false" flipV="false" rot="0">
              <a:off x="-325374" y="-156464"/>
              <a:ext cx="6176010" cy="7732141"/>
            </a:xfrm>
            <a:custGeom>
              <a:avLst/>
              <a:gdLst/>
              <a:ahLst/>
              <a:cxnLst/>
              <a:rect r="r" b="b" t="t" l="l"/>
              <a:pathLst>
                <a:path h="7732141" w="6176010">
                  <a:moveTo>
                    <a:pt x="2751836" y="534162"/>
                  </a:moveTo>
                  <a:cubicBezTo>
                    <a:pt x="2744978" y="526288"/>
                    <a:pt x="2765044" y="531876"/>
                    <a:pt x="2751836" y="534162"/>
                  </a:cubicBezTo>
                  <a:lnTo>
                    <a:pt x="2751836" y="534162"/>
                  </a:lnTo>
                  <a:close/>
                  <a:moveTo>
                    <a:pt x="3623056" y="858266"/>
                  </a:moveTo>
                  <a:cubicBezTo>
                    <a:pt x="3616706" y="864743"/>
                    <a:pt x="3625723" y="857504"/>
                    <a:pt x="3623056" y="858266"/>
                  </a:cubicBezTo>
                  <a:lnTo>
                    <a:pt x="3623056" y="858266"/>
                  </a:lnTo>
                  <a:close/>
                  <a:moveTo>
                    <a:pt x="6009894" y="6462268"/>
                  </a:moveTo>
                  <a:cubicBezTo>
                    <a:pt x="4415282" y="6546215"/>
                    <a:pt x="2577846" y="6484239"/>
                    <a:pt x="928370" y="6489827"/>
                  </a:cubicBezTo>
                  <a:cubicBezTo>
                    <a:pt x="0" y="6374511"/>
                    <a:pt x="551307" y="7732141"/>
                    <a:pt x="325374" y="206756"/>
                  </a:cubicBezTo>
                  <a:cubicBezTo>
                    <a:pt x="591439" y="101346"/>
                    <a:pt x="749935" y="273685"/>
                    <a:pt x="951738" y="255016"/>
                  </a:cubicBezTo>
                  <a:cubicBezTo>
                    <a:pt x="945007" y="392684"/>
                    <a:pt x="1095502" y="0"/>
                    <a:pt x="1517142" y="357124"/>
                  </a:cubicBezTo>
                  <a:cubicBezTo>
                    <a:pt x="1643380" y="366776"/>
                    <a:pt x="1761236" y="463042"/>
                    <a:pt x="1880616" y="516255"/>
                  </a:cubicBezTo>
                  <a:cubicBezTo>
                    <a:pt x="1880743" y="513080"/>
                    <a:pt x="1880489" y="509524"/>
                    <a:pt x="1881759" y="516890"/>
                  </a:cubicBezTo>
                  <a:cubicBezTo>
                    <a:pt x="1900047" y="524891"/>
                    <a:pt x="1918335" y="532130"/>
                    <a:pt x="1936750" y="537718"/>
                  </a:cubicBezTo>
                  <a:cubicBezTo>
                    <a:pt x="1947418" y="535051"/>
                    <a:pt x="1954149" y="512699"/>
                    <a:pt x="1968246" y="527812"/>
                  </a:cubicBezTo>
                  <a:cubicBezTo>
                    <a:pt x="2053971" y="513969"/>
                    <a:pt x="2218182" y="523113"/>
                    <a:pt x="2387346" y="529082"/>
                  </a:cubicBezTo>
                  <a:cubicBezTo>
                    <a:pt x="2376170" y="524764"/>
                    <a:pt x="2412619" y="512191"/>
                    <a:pt x="2471547" y="505714"/>
                  </a:cubicBezTo>
                  <a:cubicBezTo>
                    <a:pt x="2471420" y="505587"/>
                    <a:pt x="2471420" y="505460"/>
                    <a:pt x="2471293" y="505333"/>
                  </a:cubicBezTo>
                  <a:cubicBezTo>
                    <a:pt x="2471547" y="505333"/>
                    <a:pt x="2471674" y="505460"/>
                    <a:pt x="2471928" y="505460"/>
                  </a:cubicBezTo>
                  <a:cubicBezTo>
                    <a:pt x="2471801" y="505714"/>
                    <a:pt x="2471674" y="505714"/>
                    <a:pt x="2471674" y="505714"/>
                  </a:cubicBezTo>
                  <a:cubicBezTo>
                    <a:pt x="2581275" y="493776"/>
                    <a:pt x="2768981" y="503174"/>
                    <a:pt x="2876296" y="627634"/>
                  </a:cubicBezTo>
                  <a:cubicBezTo>
                    <a:pt x="2861310" y="631952"/>
                    <a:pt x="3014472" y="666115"/>
                    <a:pt x="3051810" y="656336"/>
                  </a:cubicBezTo>
                  <a:cubicBezTo>
                    <a:pt x="3076575" y="698627"/>
                    <a:pt x="3186938" y="705993"/>
                    <a:pt x="3257296" y="659130"/>
                  </a:cubicBezTo>
                  <a:cubicBezTo>
                    <a:pt x="3273425" y="703326"/>
                    <a:pt x="3298190" y="665988"/>
                    <a:pt x="3339338" y="725170"/>
                  </a:cubicBezTo>
                  <a:cubicBezTo>
                    <a:pt x="3445256" y="677037"/>
                    <a:pt x="3515614" y="801370"/>
                    <a:pt x="3613277" y="861314"/>
                  </a:cubicBezTo>
                  <a:lnTo>
                    <a:pt x="3613658" y="863727"/>
                  </a:lnTo>
                  <a:cubicBezTo>
                    <a:pt x="3613531" y="862965"/>
                    <a:pt x="3613531" y="862203"/>
                    <a:pt x="3613404" y="861314"/>
                  </a:cubicBezTo>
                  <a:cubicBezTo>
                    <a:pt x="3613404" y="861314"/>
                    <a:pt x="3613404" y="861314"/>
                    <a:pt x="3613277" y="861314"/>
                  </a:cubicBezTo>
                  <a:lnTo>
                    <a:pt x="3612896" y="858266"/>
                  </a:lnTo>
                  <a:cubicBezTo>
                    <a:pt x="3613150" y="859409"/>
                    <a:pt x="3613277" y="860425"/>
                    <a:pt x="3613404" y="861314"/>
                  </a:cubicBezTo>
                  <a:cubicBezTo>
                    <a:pt x="3613404" y="861314"/>
                    <a:pt x="3613404" y="861314"/>
                    <a:pt x="3613404" y="861314"/>
                  </a:cubicBezTo>
                  <a:cubicBezTo>
                    <a:pt x="3660775" y="890397"/>
                    <a:pt x="3714623" y="904367"/>
                    <a:pt x="3782060" y="876046"/>
                  </a:cubicBezTo>
                  <a:cubicBezTo>
                    <a:pt x="3780409" y="919480"/>
                    <a:pt x="3806952" y="885317"/>
                    <a:pt x="3843020" y="934974"/>
                  </a:cubicBezTo>
                  <a:cubicBezTo>
                    <a:pt x="3826510" y="910082"/>
                    <a:pt x="3894328" y="994410"/>
                    <a:pt x="3917188" y="1051306"/>
                  </a:cubicBezTo>
                  <a:cubicBezTo>
                    <a:pt x="3913505" y="1008888"/>
                    <a:pt x="4002278" y="1073785"/>
                    <a:pt x="4044696" y="1144524"/>
                  </a:cubicBezTo>
                  <a:cubicBezTo>
                    <a:pt x="4048379" y="1054100"/>
                    <a:pt x="4135501" y="1118489"/>
                    <a:pt x="4226814" y="1163574"/>
                  </a:cubicBezTo>
                  <a:cubicBezTo>
                    <a:pt x="4228592" y="1164463"/>
                    <a:pt x="4230370" y="1165352"/>
                    <a:pt x="4232148" y="1166241"/>
                  </a:cubicBezTo>
                  <a:cubicBezTo>
                    <a:pt x="4276979" y="1187958"/>
                    <a:pt x="4322445" y="1204087"/>
                    <a:pt x="4359148" y="1194308"/>
                  </a:cubicBezTo>
                  <a:cubicBezTo>
                    <a:pt x="4379722" y="1191895"/>
                    <a:pt x="4512818" y="1271778"/>
                    <a:pt x="4578858" y="1227836"/>
                  </a:cubicBezTo>
                  <a:cubicBezTo>
                    <a:pt x="4646295" y="1300988"/>
                    <a:pt x="4631944" y="1272032"/>
                    <a:pt x="4724146" y="1260094"/>
                  </a:cubicBezTo>
                  <a:cubicBezTo>
                    <a:pt x="4723765" y="1243965"/>
                    <a:pt x="4732020" y="1253617"/>
                    <a:pt x="4740656" y="1272286"/>
                  </a:cubicBezTo>
                  <a:cubicBezTo>
                    <a:pt x="4798441" y="1312164"/>
                    <a:pt x="4826508" y="1285113"/>
                    <a:pt x="4890262" y="1268730"/>
                  </a:cubicBezTo>
                  <a:cubicBezTo>
                    <a:pt x="4922774" y="1248918"/>
                    <a:pt x="4989576" y="1270508"/>
                    <a:pt x="5000244" y="1302004"/>
                  </a:cubicBezTo>
                  <a:cubicBezTo>
                    <a:pt x="5046726" y="1303147"/>
                    <a:pt x="5038979" y="1272921"/>
                    <a:pt x="5084826" y="1323086"/>
                  </a:cubicBezTo>
                  <a:cubicBezTo>
                    <a:pt x="5093716" y="1312418"/>
                    <a:pt x="5119116" y="1316736"/>
                    <a:pt x="5146802" y="1326642"/>
                  </a:cubicBezTo>
                  <a:cubicBezTo>
                    <a:pt x="5147310" y="1326769"/>
                    <a:pt x="5147691" y="1326896"/>
                    <a:pt x="5148199" y="1327150"/>
                  </a:cubicBezTo>
                  <a:cubicBezTo>
                    <a:pt x="5164836" y="1333246"/>
                    <a:pt x="5182235" y="1341247"/>
                    <a:pt x="5197475" y="1349375"/>
                  </a:cubicBezTo>
                  <a:cubicBezTo>
                    <a:pt x="5197475" y="1349375"/>
                    <a:pt x="5197475" y="1349375"/>
                    <a:pt x="5197475" y="1349375"/>
                  </a:cubicBezTo>
                  <a:cubicBezTo>
                    <a:pt x="5198364" y="1348740"/>
                    <a:pt x="5199761" y="1349248"/>
                    <a:pt x="5201920" y="1351788"/>
                  </a:cubicBezTo>
                  <a:cubicBezTo>
                    <a:pt x="5200523" y="1351026"/>
                    <a:pt x="5198999" y="1350137"/>
                    <a:pt x="5197475" y="1349375"/>
                  </a:cubicBezTo>
                  <a:cubicBezTo>
                    <a:pt x="5192649" y="1353439"/>
                    <a:pt x="5214874" y="1405382"/>
                    <a:pt x="5307838" y="1407668"/>
                  </a:cubicBezTo>
                  <a:cubicBezTo>
                    <a:pt x="5338064" y="1425956"/>
                    <a:pt x="5464810" y="1502283"/>
                    <a:pt x="5506974" y="1594612"/>
                  </a:cubicBezTo>
                  <a:cubicBezTo>
                    <a:pt x="5541010" y="1581658"/>
                    <a:pt x="5529707" y="1620393"/>
                    <a:pt x="5571236" y="1608836"/>
                  </a:cubicBezTo>
                  <a:cubicBezTo>
                    <a:pt x="5554599" y="1641729"/>
                    <a:pt x="5599811" y="1597660"/>
                    <a:pt x="5587492" y="1652524"/>
                  </a:cubicBezTo>
                  <a:cubicBezTo>
                    <a:pt x="5590413" y="1654429"/>
                    <a:pt x="5593207" y="1656207"/>
                    <a:pt x="5596001" y="1657985"/>
                  </a:cubicBezTo>
                  <a:lnTo>
                    <a:pt x="5596255" y="1658112"/>
                  </a:lnTo>
                  <a:cubicBezTo>
                    <a:pt x="6176010" y="2027555"/>
                    <a:pt x="5979922" y="1133221"/>
                    <a:pt x="6009894" y="6462268"/>
                  </a:cubicBezTo>
                  <a:close/>
                  <a:moveTo>
                    <a:pt x="3613658" y="868807"/>
                  </a:moveTo>
                  <a:cubicBezTo>
                    <a:pt x="3613531" y="869188"/>
                    <a:pt x="3613150" y="869950"/>
                    <a:pt x="3612769" y="871347"/>
                  </a:cubicBezTo>
                  <a:cubicBezTo>
                    <a:pt x="3613150" y="870712"/>
                    <a:pt x="3613531" y="869950"/>
                    <a:pt x="3613658" y="868807"/>
                  </a:cubicBezTo>
                  <a:close/>
                  <a:moveTo>
                    <a:pt x="3684270" y="889762"/>
                  </a:moveTo>
                  <a:cubicBezTo>
                    <a:pt x="3683254" y="889000"/>
                    <a:pt x="3685159" y="890778"/>
                    <a:pt x="3685794" y="891794"/>
                  </a:cubicBezTo>
                  <a:cubicBezTo>
                    <a:pt x="3688588" y="891921"/>
                    <a:pt x="3692017" y="891921"/>
                    <a:pt x="3684270" y="889762"/>
                  </a:cubicBezTo>
                  <a:close/>
                  <a:moveTo>
                    <a:pt x="2471166" y="504698"/>
                  </a:moveTo>
                  <a:cubicBezTo>
                    <a:pt x="2463419" y="503555"/>
                    <a:pt x="2468880" y="504825"/>
                    <a:pt x="2471293" y="505333"/>
                  </a:cubicBezTo>
                  <a:cubicBezTo>
                    <a:pt x="2471166" y="504825"/>
                    <a:pt x="2471166" y="504317"/>
                    <a:pt x="2471166" y="504698"/>
                  </a:cubicBezTo>
                  <a:close/>
                </a:path>
              </a:pathLst>
            </a:custGeom>
            <a:blipFill>
              <a:blip r:embed="rId2"/>
              <a:stretch>
                <a:fillRect l="-55041" t="0" r="-11939" b="0"/>
              </a:stretch>
            </a:blipFill>
          </p:spPr>
        </p:sp>
      </p:grpSp>
      <p:sp>
        <p:nvSpPr>
          <p:cNvPr name="TextBox 4" id="4"/>
          <p:cNvSpPr txBox="true"/>
          <p:nvPr/>
        </p:nvSpPr>
        <p:spPr>
          <a:xfrm rot="0">
            <a:off x="1028700" y="1632333"/>
            <a:ext cx="10565221" cy="2427519"/>
          </a:xfrm>
          <a:prstGeom prst="rect">
            <a:avLst/>
          </a:prstGeom>
        </p:spPr>
        <p:txBody>
          <a:bodyPr anchor="t" rtlCol="false" tIns="0" lIns="0" bIns="0" rIns="0">
            <a:spAutoFit/>
          </a:bodyPr>
          <a:lstStyle/>
          <a:p>
            <a:pPr algn="l">
              <a:lnSpc>
                <a:spcPts val="5041"/>
              </a:lnSpc>
            </a:pPr>
            <a:r>
              <a:rPr lang="en-US" sz="3600">
                <a:solidFill>
                  <a:srgbClr val="1A401F"/>
                </a:solidFill>
                <a:latin typeface="Hatton"/>
                <a:ea typeface="Hatton"/>
                <a:cs typeface="Hatton"/>
                <a:sym typeface="Hatton"/>
              </a:rPr>
              <a:t>Model Architecture</a:t>
            </a:r>
          </a:p>
          <a:p>
            <a:pPr algn="l" marL="541017" indent="-270509" lvl="1">
              <a:lnSpc>
                <a:spcPts val="3508"/>
              </a:lnSpc>
              <a:buFont typeface="Arial"/>
              <a:buChar char="•"/>
            </a:pPr>
            <a:r>
              <a:rPr lang="en-US" sz="2505">
                <a:solidFill>
                  <a:srgbClr val="1A401F"/>
                </a:solidFill>
                <a:latin typeface="Open Sans"/>
                <a:ea typeface="Open Sans"/>
                <a:cs typeface="Open Sans"/>
                <a:sym typeface="Open Sans"/>
              </a:rPr>
              <a:t>5</a:t>
            </a:r>
            <a:r>
              <a:rPr lang="en-US" sz="2505">
                <a:solidFill>
                  <a:srgbClr val="1A401F"/>
                </a:solidFill>
                <a:latin typeface="Open Sans"/>
                <a:ea typeface="Open Sans"/>
                <a:cs typeface="Open Sans"/>
                <a:sym typeface="Open Sans"/>
              </a:rPr>
              <a:t> convolutional layers with increasing filters (32 → 512)</a:t>
            </a:r>
          </a:p>
          <a:p>
            <a:pPr algn="l" marL="541017" indent="-270509" lvl="1">
              <a:lnSpc>
                <a:spcPts val="3508"/>
              </a:lnSpc>
              <a:buFont typeface="Arial"/>
              <a:buChar char="•"/>
            </a:pPr>
            <a:r>
              <a:rPr lang="en-US" sz="2505">
                <a:solidFill>
                  <a:srgbClr val="1A401F"/>
                </a:solidFill>
                <a:latin typeface="Open Sans"/>
                <a:ea typeface="Open Sans"/>
                <a:cs typeface="Open Sans"/>
                <a:sym typeface="Open Sans"/>
              </a:rPr>
              <a:t>ReLU activation after each conv layer</a:t>
            </a:r>
          </a:p>
          <a:p>
            <a:pPr algn="l" marL="541017" indent="-270509" lvl="1">
              <a:lnSpc>
                <a:spcPts val="3508"/>
              </a:lnSpc>
              <a:buFont typeface="Arial"/>
              <a:buChar char="•"/>
            </a:pPr>
            <a:r>
              <a:rPr lang="en-US" sz="2505">
                <a:solidFill>
                  <a:srgbClr val="1A401F"/>
                </a:solidFill>
                <a:latin typeface="Open Sans"/>
                <a:ea typeface="Open Sans"/>
                <a:cs typeface="Open Sans"/>
                <a:sym typeface="Open Sans"/>
              </a:rPr>
              <a:t>MaxPooling after each block to reduce spatial dimensions</a:t>
            </a:r>
          </a:p>
          <a:p>
            <a:pPr algn="l" marL="541017" indent="-270509" lvl="1">
              <a:lnSpc>
                <a:spcPts val="3508"/>
              </a:lnSpc>
              <a:buFont typeface="Arial"/>
              <a:buChar char="•"/>
            </a:pPr>
            <a:r>
              <a:rPr lang="en-US" sz="2505">
                <a:solidFill>
                  <a:srgbClr val="1A401F"/>
                </a:solidFill>
                <a:latin typeface="Open Sans"/>
                <a:ea typeface="Open Sans"/>
                <a:cs typeface="Open Sans"/>
                <a:sym typeface="Open Sans"/>
              </a:rPr>
              <a:t>2 Fully-connected layers at the end for classification</a:t>
            </a:r>
          </a:p>
        </p:txBody>
      </p:sp>
      <p:grpSp>
        <p:nvGrpSpPr>
          <p:cNvPr name="Group 5" id="5"/>
          <p:cNvGrpSpPr/>
          <p:nvPr/>
        </p:nvGrpSpPr>
        <p:grpSpPr>
          <a:xfrm rot="0">
            <a:off x="1028700" y="5143500"/>
            <a:ext cx="16360742" cy="2673058"/>
            <a:chOff x="0" y="0"/>
            <a:chExt cx="21814323" cy="3564077"/>
          </a:xfrm>
        </p:grpSpPr>
        <p:grpSp>
          <p:nvGrpSpPr>
            <p:cNvPr name="Group 6" id="6"/>
            <p:cNvGrpSpPr/>
            <p:nvPr/>
          </p:nvGrpSpPr>
          <p:grpSpPr>
            <a:xfrm rot="0">
              <a:off x="0" y="46292"/>
              <a:ext cx="1769352" cy="3517785"/>
              <a:chOff x="0" y="0"/>
              <a:chExt cx="364218" cy="724130"/>
            </a:xfrm>
          </p:grpSpPr>
          <p:sp>
            <p:nvSpPr>
              <p:cNvPr name="Freeform 7" id="7"/>
              <p:cNvSpPr/>
              <p:nvPr/>
            </p:nvSpPr>
            <p:spPr>
              <a:xfrm flipH="false" flipV="false" rot="0">
                <a:off x="0" y="0"/>
                <a:ext cx="364218" cy="724130"/>
              </a:xfrm>
              <a:custGeom>
                <a:avLst/>
                <a:gdLst/>
                <a:ahLst/>
                <a:cxnLst/>
                <a:rect r="r" b="b" t="t" l="l"/>
                <a:pathLst>
                  <a:path h="724130" w="364218">
                    <a:moveTo>
                      <a:pt x="182109" y="0"/>
                    </a:moveTo>
                    <a:lnTo>
                      <a:pt x="182109" y="0"/>
                    </a:lnTo>
                    <a:cubicBezTo>
                      <a:pt x="282685" y="0"/>
                      <a:pt x="364218" y="81533"/>
                      <a:pt x="364218" y="182109"/>
                    </a:cubicBezTo>
                    <a:lnTo>
                      <a:pt x="364218" y="542021"/>
                    </a:lnTo>
                    <a:cubicBezTo>
                      <a:pt x="364218" y="642597"/>
                      <a:pt x="282685" y="724130"/>
                      <a:pt x="182109" y="724130"/>
                    </a:cubicBezTo>
                    <a:lnTo>
                      <a:pt x="182109" y="724130"/>
                    </a:lnTo>
                    <a:cubicBezTo>
                      <a:pt x="81533" y="724130"/>
                      <a:pt x="0" y="642597"/>
                      <a:pt x="0" y="542021"/>
                    </a:cubicBezTo>
                    <a:lnTo>
                      <a:pt x="0" y="182109"/>
                    </a:lnTo>
                    <a:cubicBezTo>
                      <a:pt x="0" y="81533"/>
                      <a:pt x="81533" y="0"/>
                      <a:pt x="182109" y="0"/>
                    </a:cubicBezTo>
                    <a:close/>
                  </a:path>
                </a:pathLst>
              </a:custGeom>
              <a:solidFill>
                <a:srgbClr val="B3C460"/>
              </a:solidFill>
            </p:spPr>
          </p:sp>
          <p:sp>
            <p:nvSpPr>
              <p:cNvPr name="TextBox 8" id="8"/>
              <p:cNvSpPr txBox="true"/>
              <p:nvPr/>
            </p:nvSpPr>
            <p:spPr>
              <a:xfrm>
                <a:off x="0" y="-47625"/>
                <a:ext cx="364218" cy="771755"/>
              </a:xfrm>
              <a:prstGeom prst="rect">
                <a:avLst/>
              </a:prstGeom>
            </p:spPr>
            <p:txBody>
              <a:bodyPr anchor="ctr" rtlCol="false" tIns="48747" lIns="48747" bIns="48747" rIns="48747"/>
              <a:lstStyle/>
              <a:p>
                <a:pPr algn="ctr">
                  <a:lnSpc>
                    <a:spcPts val="2836"/>
                  </a:lnSpc>
                </a:pPr>
                <a:r>
                  <a:rPr lang="en-US" sz="2025">
                    <a:solidFill>
                      <a:srgbClr val="000000"/>
                    </a:solidFill>
                    <a:latin typeface="Open Sans"/>
                    <a:ea typeface="Open Sans"/>
                    <a:cs typeface="Open Sans"/>
                    <a:sym typeface="Open Sans"/>
                  </a:rPr>
                  <a:t>Conv1</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ReLU</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MaxPool</a:t>
                </a:r>
              </a:p>
            </p:txBody>
          </p:sp>
        </p:grpSp>
        <p:sp>
          <p:nvSpPr>
            <p:cNvPr name="AutoShape 9" id="9"/>
            <p:cNvSpPr/>
            <p:nvPr/>
          </p:nvSpPr>
          <p:spPr>
            <a:xfrm flipV="true">
              <a:off x="1769352" y="1764235"/>
              <a:ext cx="522855" cy="0"/>
            </a:xfrm>
            <a:prstGeom prst="line">
              <a:avLst/>
            </a:prstGeom>
            <a:ln cap="flat" w="50800">
              <a:solidFill>
                <a:srgbClr val="000000"/>
              </a:solidFill>
              <a:prstDash val="solid"/>
              <a:headEnd type="none" len="sm" w="sm"/>
              <a:tailEnd type="triangle" len="med" w="lg"/>
            </a:ln>
          </p:spPr>
        </p:sp>
        <p:grpSp>
          <p:nvGrpSpPr>
            <p:cNvPr name="Group 10" id="10"/>
            <p:cNvGrpSpPr/>
            <p:nvPr/>
          </p:nvGrpSpPr>
          <p:grpSpPr>
            <a:xfrm rot="0">
              <a:off x="2292207" y="46292"/>
              <a:ext cx="1769352" cy="3517785"/>
              <a:chOff x="0" y="0"/>
              <a:chExt cx="364218" cy="724130"/>
            </a:xfrm>
          </p:grpSpPr>
          <p:sp>
            <p:nvSpPr>
              <p:cNvPr name="Freeform 11" id="11"/>
              <p:cNvSpPr/>
              <p:nvPr/>
            </p:nvSpPr>
            <p:spPr>
              <a:xfrm flipH="false" flipV="false" rot="0">
                <a:off x="0" y="0"/>
                <a:ext cx="364218" cy="724130"/>
              </a:xfrm>
              <a:custGeom>
                <a:avLst/>
                <a:gdLst/>
                <a:ahLst/>
                <a:cxnLst/>
                <a:rect r="r" b="b" t="t" l="l"/>
                <a:pathLst>
                  <a:path h="724130" w="364218">
                    <a:moveTo>
                      <a:pt x="182109" y="0"/>
                    </a:moveTo>
                    <a:lnTo>
                      <a:pt x="182109" y="0"/>
                    </a:lnTo>
                    <a:cubicBezTo>
                      <a:pt x="282685" y="0"/>
                      <a:pt x="364218" y="81533"/>
                      <a:pt x="364218" y="182109"/>
                    </a:cubicBezTo>
                    <a:lnTo>
                      <a:pt x="364218" y="542021"/>
                    </a:lnTo>
                    <a:cubicBezTo>
                      <a:pt x="364218" y="642597"/>
                      <a:pt x="282685" y="724130"/>
                      <a:pt x="182109" y="724130"/>
                    </a:cubicBezTo>
                    <a:lnTo>
                      <a:pt x="182109" y="724130"/>
                    </a:lnTo>
                    <a:cubicBezTo>
                      <a:pt x="81533" y="724130"/>
                      <a:pt x="0" y="642597"/>
                      <a:pt x="0" y="542021"/>
                    </a:cubicBezTo>
                    <a:lnTo>
                      <a:pt x="0" y="182109"/>
                    </a:lnTo>
                    <a:cubicBezTo>
                      <a:pt x="0" y="81533"/>
                      <a:pt x="81533" y="0"/>
                      <a:pt x="182109" y="0"/>
                    </a:cubicBezTo>
                    <a:close/>
                  </a:path>
                </a:pathLst>
              </a:custGeom>
              <a:solidFill>
                <a:srgbClr val="B3C460"/>
              </a:solidFill>
            </p:spPr>
          </p:sp>
          <p:sp>
            <p:nvSpPr>
              <p:cNvPr name="TextBox 12" id="12"/>
              <p:cNvSpPr txBox="true"/>
              <p:nvPr/>
            </p:nvSpPr>
            <p:spPr>
              <a:xfrm>
                <a:off x="0" y="-47625"/>
                <a:ext cx="364218" cy="771755"/>
              </a:xfrm>
              <a:prstGeom prst="rect">
                <a:avLst/>
              </a:prstGeom>
            </p:spPr>
            <p:txBody>
              <a:bodyPr anchor="ctr" rtlCol="false" tIns="48747" lIns="48747" bIns="48747" rIns="48747"/>
              <a:lstStyle/>
              <a:p>
                <a:pPr algn="ctr">
                  <a:lnSpc>
                    <a:spcPts val="2836"/>
                  </a:lnSpc>
                </a:pPr>
                <a:r>
                  <a:rPr lang="en-US" sz="2025">
                    <a:solidFill>
                      <a:srgbClr val="000000"/>
                    </a:solidFill>
                    <a:latin typeface="Open Sans"/>
                    <a:ea typeface="Open Sans"/>
                    <a:cs typeface="Open Sans"/>
                    <a:sym typeface="Open Sans"/>
                  </a:rPr>
                  <a:t>Conv1</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ReLU</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MaxPool</a:t>
                </a:r>
              </a:p>
            </p:txBody>
          </p:sp>
        </p:grpSp>
        <p:sp>
          <p:nvSpPr>
            <p:cNvPr name="AutoShape 13" id="13"/>
            <p:cNvSpPr/>
            <p:nvPr/>
          </p:nvSpPr>
          <p:spPr>
            <a:xfrm flipV="true">
              <a:off x="4061559" y="1764235"/>
              <a:ext cx="522855" cy="0"/>
            </a:xfrm>
            <a:prstGeom prst="line">
              <a:avLst/>
            </a:prstGeom>
            <a:ln cap="flat" w="50800">
              <a:solidFill>
                <a:srgbClr val="000000"/>
              </a:solidFill>
              <a:prstDash val="solid"/>
              <a:headEnd type="none" len="sm" w="sm"/>
              <a:tailEnd type="triangle" len="med" w="lg"/>
            </a:ln>
          </p:spPr>
        </p:sp>
        <p:grpSp>
          <p:nvGrpSpPr>
            <p:cNvPr name="Group 14" id="14"/>
            <p:cNvGrpSpPr/>
            <p:nvPr/>
          </p:nvGrpSpPr>
          <p:grpSpPr>
            <a:xfrm rot="0">
              <a:off x="9168827" y="46292"/>
              <a:ext cx="1769352" cy="3517785"/>
              <a:chOff x="0" y="0"/>
              <a:chExt cx="364218" cy="724130"/>
            </a:xfrm>
          </p:grpSpPr>
          <p:sp>
            <p:nvSpPr>
              <p:cNvPr name="Freeform 15" id="15"/>
              <p:cNvSpPr/>
              <p:nvPr/>
            </p:nvSpPr>
            <p:spPr>
              <a:xfrm flipH="false" flipV="false" rot="0">
                <a:off x="0" y="0"/>
                <a:ext cx="364218" cy="724130"/>
              </a:xfrm>
              <a:custGeom>
                <a:avLst/>
                <a:gdLst/>
                <a:ahLst/>
                <a:cxnLst/>
                <a:rect r="r" b="b" t="t" l="l"/>
                <a:pathLst>
                  <a:path h="724130" w="364218">
                    <a:moveTo>
                      <a:pt x="182109" y="0"/>
                    </a:moveTo>
                    <a:lnTo>
                      <a:pt x="182109" y="0"/>
                    </a:lnTo>
                    <a:cubicBezTo>
                      <a:pt x="282685" y="0"/>
                      <a:pt x="364218" y="81533"/>
                      <a:pt x="364218" y="182109"/>
                    </a:cubicBezTo>
                    <a:lnTo>
                      <a:pt x="364218" y="542021"/>
                    </a:lnTo>
                    <a:cubicBezTo>
                      <a:pt x="364218" y="642597"/>
                      <a:pt x="282685" y="724130"/>
                      <a:pt x="182109" y="724130"/>
                    </a:cubicBezTo>
                    <a:lnTo>
                      <a:pt x="182109" y="724130"/>
                    </a:lnTo>
                    <a:cubicBezTo>
                      <a:pt x="81533" y="724130"/>
                      <a:pt x="0" y="642597"/>
                      <a:pt x="0" y="542021"/>
                    </a:cubicBezTo>
                    <a:lnTo>
                      <a:pt x="0" y="182109"/>
                    </a:lnTo>
                    <a:cubicBezTo>
                      <a:pt x="0" y="81533"/>
                      <a:pt x="81533" y="0"/>
                      <a:pt x="182109" y="0"/>
                    </a:cubicBezTo>
                    <a:close/>
                  </a:path>
                </a:pathLst>
              </a:custGeom>
              <a:solidFill>
                <a:srgbClr val="B3C460"/>
              </a:solidFill>
            </p:spPr>
          </p:sp>
          <p:sp>
            <p:nvSpPr>
              <p:cNvPr name="TextBox 16" id="16"/>
              <p:cNvSpPr txBox="true"/>
              <p:nvPr/>
            </p:nvSpPr>
            <p:spPr>
              <a:xfrm>
                <a:off x="0" y="-47625"/>
                <a:ext cx="364218" cy="771755"/>
              </a:xfrm>
              <a:prstGeom prst="rect">
                <a:avLst/>
              </a:prstGeom>
            </p:spPr>
            <p:txBody>
              <a:bodyPr anchor="ctr" rtlCol="false" tIns="48747" lIns="48747" bIns="48747" rIns="48747"/>
              <a:lstStyle/>
              <a:p>
                <a:pPr algn="ctr">
                  <a:lnSpc>
                    <a:spcPts val="2836"/>
                  </a:lnSpc>
                </a:pPr>
                <a:r>
                  <a:rPr lang="en-US" sz="2025">
                    <a:solidFill>
                      <a:srgbClr val="000000"/>
                    </a:solidFill>
                    <a:latin typeface="Open Sans"/>
                    <a:ea typeface="Open Sans"/>
                    <a:cs typeface="Open Sans"/>
                    <a:sym typeface="Open Sans"/>
                  </a:rPr>
                  <a:t>Conv1</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ReLU</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MaxPool</a:t>
                </a:r>
              </a:p>
            </p:txBody>
          </p:sp>
        </p:grpSp>
        <p:sp>
          <p:nvSpPr>
            <p:cNvPr name="AutoShape 17" id="17"/>
            <p:cNvSpPr/>
            <p:nvPr/>
          </p:nvSpPr>
          <p:spPr>
            <a:xfrm flipV="true">
              <a:off x="10938179" y="1764235"/>
              <a:ext cx="522855" cy="0"/>
            </a:xfrm>
            <a:prstGeom prst="line">
              <a:avLst/>
            </a:prstGeom>
            <a:ln cap="flat" w="50800">
              <a:solidFill>
                <a:srgbClr val="000000"/>
              </a:solidFill>
              <a:prstDash val="solid"/>
              <a:headEnd type="none" len="sm" w="sm"/>
              <a:tailEnd type="triangle" len="med" w="lg"/>
            </a:ln>
          </p:spPr>
        </p:sp>
        <p:grpSp>
          <p:nvGrpSpPr>
            <p:cNvPr name="Group 18" id="18"/>
            <p:cNvGrpSpPr/>
            <p:nvPr/>
          </p:nvGrpSpPr>
          <p:grpSpPr>
            <a:xfrm rot="0">
              <a:off x="4584414" y="46292"/>
              <a:ext cx="1769352" cy="3517785"/>
              <a:chOff x="0" y="0"/>
              <a:chExt cx="364218" cy="724130"/>
            </a:xfrm>
          </p:grpSpPr>
          <p:sp>
            <p:nvSpPr>
              <p:cNvPr name="Freeform 19" id="19"/>
              <p:cNvSpPr/>
              <p:nvPr/>
            </p:nvSpPr>
            <p:spPr>
              <a:xfrm flipH="false" flipV="false" rot="0">
                <a:off x="0" y="0"/>
                <a:ext cx="364218" cy="724130"/>
              </a:xfrm>
              <a:custGeom>
                <a:avLst/>
                <a:gdLst/>
                <a:ahLst/>
                <a:cxnLst/>
                <a:rect r="r" b="b" t="t" l="l"/>
                <a:pathLst>
                  <a:path h="724130" w="364218">
                    <a:moveTo>
                      <a:pt x="182109" y="0"/>
                    </a:moveTo>
                    <a:lnTo>
                      <a:pt x="182109" y="0"/>
                    </a:lnTo>
                    <a:cubicBezTo>
                      <a:pt x="282685" y="0"/>
                      <a:pt x="364218" y="81533"/>
                      <a:pt x="364218" y="182109"/>
                    </a:cubicBezTo>
                    <a:lnTo>
                      <a:pt x="364218" y="542021"/>
                    </a:lnTo>
                    <a:cubicBezTo>
                      <a:pt x="364218" y="642597"/>
                      <a:pt x="282685" y="724130"/>
                      <a:pt x="182109" y="724130"/>
                    </a:cubicBezTo>
                    <a:lnTo>
                      <a:pt x="182109" y="724130"/>
                    </a:lnTo>
                    <a:cubicBezTo>
                      <a:pt x="81533" y="724130"/>
                      <a:pt x="0" y="642597"/>
                      <a:pt x="0" y="542021"/>
                    </a:cubicBezTo>
                    <a:lnTo>
                      <a:pt x="0" y="182109"/>
                    </a:lnTo>
                    <a:cubicBezTo>
                      <a:pt x="0" y="81533"/>
                      <a:pt x="81533" y="0"/>
                      <a:pt x="182109" y="0"/>
                    </a:cubicBezTo>
                    <a:close/>
                  </a:path>
                </a:pathLst>
              </a:custGeom>
              <a:solidFill>
                <a:srgbClr val="B3C460"/>
              </a:solidFill>
            </p:spPr>
          </p:sp>
          <p:sp>
            <p:nvSpPr>
              <p:cNvPr name="TextBox 20" id="20"/>
              <p:cNvSpPr txBox="true"/>
              <p:nvPr/>
            </p:nvSpPr>
            <p:spPr>
              <a:xfrm>
                <a:off x="0" y="-47625"/>
                <a:ext cx="364218" cy="771755"/>
              </a:xfrm>
              <a:prstGeom prst="rect">
                <a:avLst/>
              </a:prstGeom>
            </p:spPr>
            <p:txBody>
              <a:bodyPr anchor="ctr" rtlCol="false" tIns="48747" lIns="48747" bIns="48747" rIns="48747"/>
              <a:lstStyle/>
              <a:p>
                <a:pPr algn="ctr">
                  <a:lnSpc>
                    <a:spcPts val="2836"/>
                  </a:lnSpc>
                </a:pPr>
                <a:r>
                  <a:rPr lang="en-US" sz="2025">
                    <a:solidFill>
                      <a:srgbClr val="000000"/>
                    </a:solidFill>
                    <a:latin typeface="Open Sans"/>
                    <a:ea typeface="Open Sans"/>
                    <a:cs typeface="Open Sans"/>
                    <a:sym typeface="Open Sans"/>
                  </a:rPr>
                  <a:t>Conv1</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ReLU</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MaxPool</a:t>
                </a:r>
              </a:p>
            </p:txBody>
          </p:sp>
        </p:grpSp>
        <p:sp>
          <p:nvSpPr>
            <p:cNvPr name="AutoShape 21" id="21"/>
            <p:cNvSpPr/>
            <p:nvPr/>
          </p:nvSpPr>
          <p:spPr>
            <a:xfrm flipV="true">
              <a:off x="6353766" y="1764235"/>
              <a:ext cx="522855" cy="0"/>
            </a:xfrm>
            <a:prstGeom prst="line">
              <a:avLst/>
            </a:prstGeom>
            <a:ln cap="flat" w="50800">
              <a:solidFill>
                <a:srgbClr val="000000"/>
              </a:solidFill>
              <a:prstDash val="solid"/>
              <a:headEnd type="none" len="sm" w="sm"/>
              <a:tailEnd type="triangle" len="med" w="lg"/>
            </a:ln>
          </p:spPr>
        </p:sp>
        <p:grpSp>
          <p:nvGrpSpPr>
            <p:cNvPr name="Group 22" id="22"/>
            <p:cNvGrpSpPr/>
            <p:nvPr/>
          </p:nvGrpSpPr>
          <p:grpSpPr>
            <a:xfrm rot="0">
              <a:off x="6876621" y="46292"/>
              <a:ext cx="1769352" cy="3517785"/>
              <a:chOff x="0" y="0"/>
              <a:chExt cx="364218" cy="724130"/>
            </a:xfrm>
          </p:grpSpPr>
          <p:sp>
            <p:nvSpPr>
              <p:cNvPr name="Freeform 23" id="23"/>
              <p:cNvSpPr/>
              <p:nvPr/>
            </p:nvSpPr>
            <p:spPr>
              <a:xfrm flipH="false" flipV="false" rot="0">
                <a:off x="0" y="0"/>
                <a:ext cx="364218" cy="724130"/>
              </a:xfrm>
              <a:custGeom>
                <a:avLst/>
                <a:gdLst/>
                <a:ahLst/>
                <a:cxnLst/>
                <a:rect r="r" b="b" t="t" l="l"/>
                <a:pathLst>
                  <a:path h="724130" w="364218">
                    <a:moveTo>
                      <a:pt x="182109" y="0"/>
                    </a:moveTo>
                    <a:lnTo>
                      <a:pt x="182109" y="0"/>
                    </a:lnTo>
                    <a:cubicBezTo>
                      <a:pt x="282685" y="0"/>
                      <a:pt x="364218" y="81533"/>
                      <a:pt x="364218" y="182109"/>
                    </a:cubicBezTo>
                    <a:lnTo>
                      <a:pt x="364218" y="542021"/>
                    </a:lnTo>
                    <a:cubicBezTo>
                      <a:pt x="364218" y="642597"/>
                      <a:pt x="282685" y="724130"/>
                      <a:pt x="182109" y="724130"/>
                    </a:cubicBezTo>
                    <a:lnTo>
                      <a:pt x="182109" y="724130"/>
                    </a:lnTo>
                    <a:cubicBezTo>
                      <a:pt x="81533" y="724130"/>
                      <a:pt x="0" y="642597"/>
                      <a:pt x="0" y="542021"/>
                    </a:cubicBezTo>
                    <a:lnTo>
                      <a:pt x="0" y="182109"/>
                    </a:lnTo>
                    <a:cubicBezTo>
                      <a:pt x="0" y="81533"/>
                      <a:pt x="81533" y="0"/>
                      <a:pt x="182109" y="0"/>
                    </a:cubicBezTo>
                    <a:close/>
                  </a:path>
                </a:pathLst>
              </a:custGeom>
              <a:solidFill>
                <a:srgbClr val="B3C460"/>
              </a:solidFill>
            </p:spPr>
          </p:sp>
          <p:sp>
            <p:nvSpPr>
              <p:cNvPr name="TextBox 24" id="24"/>
              <p:cNvSpPr txBox="true"/>
              <p:nvPr/>
            </p:nvSpPr>
            <p:spPr>
              <a:xfrm>
                <a:off x="0" y="-47625"/>
                <a:ext cx="364218" cy="771755"/>
              </a:xfrm>
              <a:prstGeom prst="rect">
                <a:avLst/>
              </a:prstGeom>
            </p:spPr>
            <p:txBody>
              <a:bodyPr anchor="ctr" rtlCol="false" tIns="48747" lIns="48747" bIns="48747" rIns="48747"/>
              <a:lstStyle/>
              <a:p>
                <a:pPr algn="ctr">
                  <a:lnSpc>
                    <a:spcPts val="2836"/>
                  </a:lnSpc>
                </a:pPr>
                <a:r>
                  <a:rPr lang="en-US" sz="2025">
                    <a:solidFill>
                      <a:srgbClr val="000000"/>
                    </a:solidFill>
                    <a:latin typeface="Open Sans"/>
                    <a:ea typeface="Open Sans"/>
                    <a:cs typeface="Open Sans"/>
                    <a:sym typeface="Open Sans"/>
                  </a:rPr>
                  <a:t>Conv1</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ReLU</a:t>
                </a:r>
              </a:p>
              <a:p>
                <a:pPr algn="ctr">
                  <a:lnSpc>
                    <a:spcPts val="2836"/>
                  </a:lnSpc>
                </a:pPr>
                <a:r>
                  <a:rPr lang="en-US" sz="2025">
                    <a:solidFill>
                      <a:srgbClr val="000000"/>
                    </a:solidFill>
                    <a:latin typeface="Open Sans"/>
                    <a:ea typeface="Open Sans"/>
                    <a:cs typeface="Open Sans"/>
                    <a:sym typeface="Open Sans"/>
                  </a:rPr>
                  <a:t>+</a:t>
                </a:r>
              </a:p>
              <a:p>
                <a:pPr algn="ctr">
                  <a:lnSpc>
                    <a:spcPts val="2836"/>
                  </a:lnSpc>
                </a:pPr>
                <a:r>
                  <a:rPr lang="en-US" sz="2025">
                    <a:solidFill>
                      <a:srgbClr val="000000"/>
                    </a:solidFill>
                    <a:latin typeface="Open Sans"/>
                    <a:ea typeface="Open Sans"/>
                    <a:cs typeface="Open Sans"/>
                    <a:sym typeface="Open Sans"/>
                  </a:rPr>
                  <a:t>MaxPool</a:t>
                </a:r>
              </a:p>
            </p:txBody>
          </p:sp>
        </p:grpSp>
        <p:sp>
          <p:nvSpPr>
            <p:cNvPr name="AutoShape 25" id="25"/>
            <p:cNvSpPr/>
            <p:nvPr/>
          </p:nvSpPr>
          <p:spPr>
            <a:xfrm flipV="true">
              <a:off x="8645972" y="1764235"/>
              <a:ext cx="522855" cy="0"/>
            </a:xfrm>
            <a:prstGeom prst="line">
              <a:avLst/>
            </a:prstGeom>
            <a:ln cap="flat" w="50800">
              <a:solidFill>
                <a:srgbClr val="000000"/>
              </a:solidFill>
              <a:prstDash val="solid"/>
              <a:headEnd type="none" len="sm" w="sm"/>
              <a:tailEnd type="triangle" len="med" w="lg"/>
            </a:ln>
          </p:spPr>
        </p:sp>
        <p:grpSp>
          <p:nvGrpSpPr>
            <p:cNvPr name="Group 26" id="26"/>
            <p:cNvGrpSpPr/>
            <p:nvPr/>
          </p:nvGrpSpPr>
          <p:grpSpPr>
            <a:xfrm rot="0">
              <a:off x="13750776" y="0"/>
              <a:ext cx="1019699" cy="3517785"/>
              <a:chOff x="0" y="0"/>
              <a:chExt cx="209903" cy="724130"/>
            </a:xfrm>
          </p:grpSpPr>
          <p:sp>
            <p:nvSpPr>
              <p:cNvPr name="Freeform 27" id="27"/>
              <p:cNvSpPr/>
              <p:nvPr/>
            </p:nvSpPr>
            <p:spPr>
              <a:xfrm flipH="false" flipV="false" rot="0">
                <a:off x="0" y="0"/>
                <a:ext cx="209903" cy="724130"/>
              </a:xfrm>
              <a:custGeom>
                <a:avLst/>
                <a:gdLst/>
                <a:ahLst/>
                <a:cxnLst/>
                <a:rect r="r" b="b" t="t" l="l"/>
                <a:pathLst>
                  <a:path h="724130" w="209903">
                    <a:moveTo>
                      <a:pt x="104952" y="0"/>
                    </a:moveTo>
                    <a:lnTo>
                      <a:pt x="104952" y="0"/>
                    </a:lnTo>
                    <a:cubicBezTo>
                      <a:pt x="162915" y="0"/>
                      <a:pt x="209903" y="46988"/>
                      <a:pt x="209903" y="104952"/>
                    </a:cubicBezTo>
                    <a:lnTo>
                      <a:pt x="209903" y="619179"/>
                    </a:lnTo>
                    <a:cubicBezTo>
                      <a:pt x="209903" y="677142"/>
                      <a:pt x="162915" y="724130"/>
                      <a:pt x="104952" y="724130"/>
                    </a:cubicBezTo>
                    <a:lnTo>
                      <a:pt x="104952" y="724130"/>
                    </a:lnTo>
                    <a:cubicBezTo>
                      <a:pt x="46988" y="724130"/>
                      <a:pt x="0" y="677142"/>
                      <a:pt x="0" y="619179"/>
                    </a:cubicBezTo>
                    <a:lnTo>
                      <a:pt x="0" y="104952"/>
                    </a:lnTo>
                    <a:cubicBezTo>
                      <a:pt x="0" y="46988"/>
                      <a:pt x="46988" y="0"/>
                      <a:pt x="104952" y="0"/>
                    </a:cubicBezTo>
                    <a:close/>
                  </a:path>
                </a:pathLst>
              </a:custGeom>
              <a:solidFill>
                <a:srgbClr val="5E5D41"/>
              </a:solidFill>
            </p:spPr>
          </p:sp>
          <p:sp>
            <p:nvSpPr>
              <p:cNvPr name="TextBox 28" id="28"/>
              <p:cNvSpPr txBox="true"/>
              <p:nvPr/>
            </p:nvSpPr>
            <p:spPr>
              <a:xfrm>
                <a:off x="0" y="-47625"/>
                <a:ext cx="209903" cy="771755"/>
              </a:xfrm>
              <a:prstGeom prst="rect">
                <a:avLst/>
              </a:prstGeom>
            </p:spPr>
            <p:txBody>
              <a:bodyPr anchor="ctr" rtlCol="false" tIns="48747" lIns="48747" bIns="48747" rIns="48747"/>
              <a:lstStyle/>
              <a:p>
                <a:pPr algn="ctr">
                  <a:lnSpc>
                    <a:spcPts val="2836"/>
                  </a:lnSpc>
                </a:pPr>
                <a:r>
                  <a:rPr lang="en-US" sz="2025">
                    <a:solidFill>
                      <a:srgbClr val="FFFFFF"/>
                    </a:solidFill>
                    <a:latin typeface="Open Sans"/>
                    <a:ea typeface="Open Sans"/>
                    <a:cs typeface="Open Sans"/>
                    <a:sym typeface="Open Sans"/>
                  </a:rPr>
                  <a:t>fc1</a:t>
                </a:r>
              </a:p>
              <a:p>
                <a:pPr algn="ctr">
                  <a:lnSpc>
                    <a:spcPts val="2836"/>
                  </a:lnSpc>
                </a:pPr>
                <a:r>
                  <a:rPr lang="en-US" sz="2025">
                    <a:solidFill>
                      <a:srgbClr val="FFFFFF"/>
                    </a:solidFill>
                    <a:latin typeface="Open Sans"/>
                    <a:ea typeface="Open Sans"/>
                    <a:cs typeface="Open Sans"/>
                    <a:sym typeface="Open Sans"/>
                  </a:rPr>
                  <a:t>+</a:t>
                </a:r>
              </a:p>
              <a:p>
                <a:pPr algn="ctr">
                  <a:lnSpc>
                    <a:spcPts val="2836"/>
                  </a:lnSpc>
                </a:pPr>
                <a:r>
                  <a:rPr lang="en-US" sz="2025">
                    <a:solidFill>
                      <a:srgbClr val="FFFFFF"/>
                    </a:solidFill>
                    <a:latin typeface="Open Sans"/>
                    <a:ea typeface="Open Sans"/>
                    <a:cs typeface="Open Sans"/>
                    <a:sym typeface="Open Sans"/>
                  </a:rPr>
                  <a:t>ReLU</a:t>
                </a:r>
              </a:p>
            </p:txBody>
          </p:sp>
        </p:grpSp>
        <p:sp>
          <p:nvSpPr>
            <p:cNvPr name="AutoShape 29" id="29"/>
            <p:cNvSpPr/>
            <p:nvPr/>
          </p:nvSpPr>
          <p:spPr>
            <a:xfrm>
              <a:off x="14770475" y="1758892"/>
              <a:ext cx="522855" cy="0"/>
            </a:xfrm>
            <a:prstGeom prst="line">
              <a:avLst/>
            </a:prstGeom>
            <a:ln cap="flat" w="50800">
              <a:solidFill>
                <a:srgbClr val="000000"/>
              </a:solidFill>
              <a:prstDash val="solid"/>
              <a:headEnd type="none" len="sm" w="sm"/>
              <a:tailEnd type="triangle" len="med" w="lg"/>
            </a:ln>
          </p:spPr>
        </p:sp>
        <p:grpSp>
          <p:nvGrpSpPr>
            <p:cNvPr name="Group 30" id="30"/>
            <p:cNvGrpSpPr/>
            <p:nvPr/>
          </p:nvGrpSpPr>
          <p:grpSpPr>
            <a:xfrm rot="0">
              <a:off x="18378438" y="40950"/>
              <a:ext cx="3435885" cy="3435885"/>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153221" y="0"/>
                    </a:moveTo>
                    <a:lnTo>
                      <a:pt x="659579" y="0"/>
                    </a:lnTo>
                    <a:cubicBezTo>
                      <a:pt x="744201" y="0"/>
                      <a:pt x="812800" y="68599"/>
                      <a:pt x="812800" y="153221"/>
                    </a:cubicBezTo>
                    <a:lnTo>
                      <a:pt x="812800" y="659579"/>
                    </a:lnTo>
                    <a:cubicBezTo>
                      <a:pt x="812800" y="744201"/>
                      <a:pt x="744201" y="812800"/>
                      <a:pt x="659579" y="812800"/>
                    </a:cubicBezTo>
                    <a:lnTo>
                      <a:pt x="153221" y="812800"/>
                    </a:lnTo>
                    <a:cubicBezTo>
                      <a:pt x="68599" y="812800"/>
                      <a:pt x="0" y="744201"/>
                      <a:pt x="0" y="659579"/>
                    </a:cubicBezTo>
                    <a:lnTo>
                      <a:pt x="0" y="153221"/>
                    </a:lnTo>
                    <a:cubicBezTo>
                      <a:pt x="0" y="68599"/>
                      <a:pt x="68599" y="0"/>
                      <a:pt x="153221" y="0"/>
                    </a:cubicBezTo>
                    <a:close/>
                  </a:path>
                </a:pathLst>
              </a:custGeom>
              <a:solidFill>
                <a:srgbClr val="1A401F"/>
              </a:solidFill>
            </p:spPr>
          </p:sp>
          <p:sp>
            <p:nvSpPr>
              <p:cNvPr name="TextBox 32" id="32"/>
              <p:cNvSpPr txBox="true"/>
              <p:nvPr/>
            </p:nvSpPr>
            <p:spPr>
              <a:xfrm>
                <a:off x="0" y="-47625"/>
                <a:ext cx="812800" cy="860425"/>
              </a:xfrm>
              <a:prstGeom prst="rect">
                <a:avLst/>
              </a:prstGeom>
            </p:spPr>
            <p:txBody>
              <a:bodyPr anchor="ctr" rtlCol="false" tIns="42418" lIns="42418" bIns="42418" rIns="42418"/>
              <a:lstStyle/>
              <a:p>
                <a:pPr algn="ctr">
                  <a:lnSpc>
                    <a:spcPts val="2836"/>
                  </a:lnSpc>
                </a:pPr>
                <a:r>
                  <a:rPr lang="en-US" sz="2025">
                    <a:solidFill>
                      <a:srgbClr val="FFFFFF"/>
                    </a:solidFill>
                    <a:latin typeface="Open Sans"/>
                    <a:ea typeface="Open Sans"/>
                    <a:cs typeface="Open Sans"/>
                    <a:sym typeface="Open Sans"/>
                  </a:rPr>
                  <a:t>Output: </a:t>
                </a:r>
              </a:p>
              <a:p>
                <a:pPr algn="ctr">
                  <a:lnSpc>
                    <a:spcPts val="2836"/>
                  </a:lnSpc>
                </a:pPr>
                <a:r>
                  <a:rPr lang="en-US" sz="2025">
                    <a:solidFill>
                      <a:srgbClr val="FFFFFF"/>
                    </a:solidFill>
                    <a:latin typeface="Open Sans"/>
                    <a:ea typeface="Open Sans"/>
                    <a:cs typeface="Open Sans"/>
                    <a:sym typeface="Open Sans"/>
                  </a:rPr>
                  <a:t>logits vector of size 20</a:t>
                </a:r>
              </a:p>
            </p:txBody>
          </p:sp>
        </p:grpSp>
        <p:grpSp>
          <p:nvGrpSpPr>
            <p:cNvPr name="Group 33" id="33"/>
            <p:cNvGrpSpPr/>
            <p:nvPr/>
          </p:nvGrpSpPr>
          <p:grpSpPr>
            <a:xfrm rot="0">
              <a:off x="16835884" y="0"/>
              <a:ext cx="1019699" cy="3517785"/>
              <a:chOff x="0" y="0"/>
              <a:chExt cx="209903" cy="724130"/>
            </a:xfrm>
          </p:grpSpPr>
          <p:sp>
            <p:nvSpPr>
              <p:cNvPr name="Freeform 34" id="34"/>
              <p:cNvSpPr/>
              <p:nvPr/>
            </p:nvSpPr>
            <p:spPr>
              <a:xfrm flipH="false" flipV="false" rot="0">
                <a:off x="0" y="0"/>
                <a:ext cx="209903" cy="724130"/>
              </a:xfrm>
              <a:custGeom>
                <a:avLst/>
                <a:gdLst/>
                <a:ahLst/>
                <a:cxnLst/>
                <a:rect r="r" b="b" t="t" l="l"/>
                <a:pathLst>
                  <a:path h="724130" w="209903">
                    <a:moveTo>
                      <a:pt x="104952" y="0"/>
                    </a:moveTo>
                    <a:lnTo>
                      <a:pt x="104952" y="0"/>
                    </a:lnTo>
                    <a:cubicBezTo>
                      <a:pt x="162915" y="0"/>
                      <a:pt x="209903" y="46988"/>
                      <a:pt x="209903" y="104952"/>
                    </a:cubicBezTo>
                    <a:lnTo>
                      <a:pt x="209903" y="619179"/>
                    </a:lnTo>
                    <a:cubicBezTo>
                      <a:pt x="209903" y="677142"/>
                      <a:pt x="162915" y="724130"/>
                      <a:pt x="104952" y="724130"/>
                    </a:cubicBezTo>
                    <a:lnTo>
                      <a:pt x="104952" y="724130"/>
                    </a:lnTo>
                    <a:cubicBezTo>
                      <a:pt x="46988" y="724130"/>
                      <a:pt x="0" y="677142"/>
                      <a:pt x="0" y="619179"/>
                    </a:cubicBezTo>
                    <a:lnTo>
                      <a:pt x="0" y="104952"/>
                    </a:lnTo>
                    <a:cubicBezTo>
                      <a:pt x="0" y="46988"/>
                      <a:pt x="46988" y="0"/>
                      <a:pt x="104952" y="0"/>
                    </a:cubicBezTo>
                    <a:close/>
                  </a:path>
                </a:pathLst>
              </a:custGeom>
              <a:solidFill>
                <a:srgbClr val="5E5D41"/>
              </a:solidFill>
            </p:spPr>
          </p:sp>
          <p:sp>
            <p:nvSpPr>
              <p:cNvPr name="TextBox 35" id="35"/>
              <p:cNvSpPr txBox="true"/>
              <p:nvPr/>
            </p:nvSpPr>
            <p:spPr>
              <a:xfrm>
                <a:off x="0" y="-47625"/>
                <a:ext cx="209903" cy="771755"/>
              </a:xfrm>
              <a:prstGeom prst="rect">
                <a:avLst/>
              </a:prstGeom>
            </p:spPr>
            <p:txBody>
              <a:bodyPr anchor="ctr" rtlCol="false" tIns="48747" lIns="48747" bIns="48747" rIns="48747"/>
              <a:lstStyle/>
              <a:p>
                <a:pPr algn="ctr">
                  <a:lnSpc>
                    <a:spcPts val="2836"/>
                  </a:lnSpc>
                </a:pPr>
                <a:r>
                  <a:rPr lang="en-US" sz="2025">
                    <a:solidFill>
                      <a:srgbClr val="FFFFFF"/>
                    </a:solidFill>
                    <a:latin typeface="Open Sans"/>
                    <a:ea typeface="Open Sans"/>
                    <a:cs typeface="Open Sans"/>
                    <a:sym typeface="Open Sans"/>
                  </a:rPr>
                  <a:t>fc2</a:t>
                </a:r>
              </a:p>
            </p:txBody>
          </p:sp>
        </p:grpSp>
        <p:sp>
          <p:nvSpPr>
            <p:cNvPr name="AutoShape 36" id="36"/>
            <p:cNvSpPr/>
            <p:nvPr/>
          </p:nvSpPr>
          <p:spPr>
            <a:xfrm>
              <a:off x="17855583" y="1758892"/>
              <a:ext cx="522855" cy="0"/>
            </a:xfrm>
            <a:prstGeom prst="line">
              <a:avLst/>
            </a:prstGeom>
            <a:ln cap="flat" w="50800">
              <a:solidFill>
                <a:srgbClr val="000000"/>
              </a:solidFill>
              <a:prstDash val="solid"/>
              <a:headEnd type="none" len="sm" w="sm"/>
              <a:tailEnd type="triangle" len="med" w="lg"/>
            </a:ln>
          </p:spPr>
        </p:sp>
        <p:grpSp>
          <p:nvGrpSpPr>
            <p:cNvPr name="Group 37" id="37"/>
            <p:cNvGrpSpPr/>
            <p:nvPr/>
          </p:nvGrpSpPr>
          <p:grpSpPr>
            <a:xfrm rot="0">
              <a:off x="11461034" y="46292"/>
              <a:ext cx="1769352" cy="3517785"/>
              <a:chOff x="0" y="0"/>
              <a:chExt cx="364218" cy="724130"/>
            </a:xfrm>
          </p:grpSpPr>
          <p:sp>
            <p:nvSpPr>
              <p:cNvPr name="Freeform 38" id="38"/>
              <p:cNvSpPr/>
              <p:nvPr/>
            </p:nvSpPr>
            <p:spPr>
              <a:xfrm flipH="false" flipV="false" rot="0">
                <a:off x="0" y="0"/>
                <a:ext cx="364218" cy="724130"/>
              </a:xfrm>
              <a:custGeom>
                <a:avLst/>
                <a:gdLst/>
                <a:ahLst/>
                <a:cxnLst/>
                <a:rect r="r" b="b" t="t" l="l"/>
                <a:pathLst>
                  <a:path h="724130" w="364218">
                    <a:moveTo>
                      <a:pt x="182109" y="0"/>
                    </a:moveTo>
                    <a:lnTo>
                      <a:pt x="182109" y="0"/>
                    </a:lnTo>
                    <a:cubicBezTo>
                      <a:pt x="282685" y="0"/>
                      <a:pt x="364218" y="81533"/>
                      <a:pt x="364218" y="182109"/>
                    </a:cubicBezTo>
                    <a:lnTo>
                      <a:pt x="364218" y="542021"/>
                    </a:lnTo>
                    <a:cubicBezTo>
                      <a:pt x="364218" y="642597"/>
                      <a:pt x="282685" y="724130"/>
                      <a:pt x="182109" y="724130"/>
                    </a:cubicBezTo>
                    <a:lnTo>
                      <a:pt x="182109" y="724130"/>
                    </a:lnTo>
                    <a:cubicBezTo>
                      <a:pt x="81533" y="724130"/>
                      <a:pt x="0" y="642597"/>
                      <a:pt x="0" y="542021"/>
                    </a:cubicBezTo>
                    <a:lnTo>
                      <a:pt x="0" y="182109"/>
                    </a:lnTo>
                    <a:cubicBezTo>
                      <a:pt x="0" y="81533"/>
                      <a:pt x="81533" y="0"/>
                      <a:pt x="182109" y="0"/>
                    </a:cubicBezTo>
                    <a:close/>
                  </a:path>
                </a:pathLst>
              </a:custGeom>
              <a:solidFill>
                <a:srgbClr val="5E5D41"/>
              </a:solidFill>
            </p:spPr>
          </p:sp>
          <p:sp>
            <p:nvSpPr>
              <p:cNvPr name="TextBox 39" id="39"/>
              <p:cNvSpPr txBox="true"/>
              <p:nvPr/>
            </p:nvSpPr>
            <p:spPr>
              <a:xfrm>
                <a:off x="0" y="-47625"/>
                <a:ext cx="364218" cy="771755"/>
              </a:xfrm>
              <a:prstGeom prst="rect">
                <a:avLst/>
              </a:prstGeom>
            </p:spPr>
            <p:txBody>
              <a:bodyPr anchor="ctr" rtlCol="false" tIns="48747" lIns="48747" bIns="48747" rIns="48747"/>
              <a:lstStyle/>
              <a:p>
                <a:pPr algn="ctr">
                  <a:lnSpc>
                    <a:spcPts val="2836"/>
                  </a:lnSpc>
                </a:pPr>
                <a:r>
                  <a:rPr lang="en-US" sz="2025">
                    <a:solidFill>
                      <a:srgbClr val="FFFFFF"/>
                    </a:solidFill>
                    <a:latin typeface="Open Sans"/>
                    <a:ea typeface="Open Sans"/>
                    <a:cs typeface="Open Sans"/>
                    <a:sym typeface="Open Sans"/>
                  </a:rPr>
                  <a:t>AvgPool</a:t>
                </a:r>
              </a:p>
              <a:p>
                <a:pPr algn="ctr">
                  <a:lnSpc>
                    <a:spcPts val="2836"/>
                  </a:lnSpc>
                </a:pPr>
                <a:r>
                  <a:rPr lang="en-US" sz="2025">
                    <a:solidFill>
                      <a:srgbClr val="FFFFFF"/>
                    </a:solidFill>
                    <a:latin typeface="Open Sans"/>
                    <a:ea typeface="Open Sans"/>
                    <a:cs typeface="Open Sans"/>
                    <a:sym typeface="Open Sans"/>
                  </a:rPr>
                  <a:t>+</a:t>
                </a:r>
              </a:p>
              <a:p>
                <a:pPr algn="ctr">
                  <a:lnSpc>
                    <a:spcPts val="2836"/>
                  </a:lnSpc>
                </a:pPr>
                <a:r>
                  <a:rPr lang="en-US" sz="2025">
                    <a:solidFill>
                      <a:srgbClr val="FFFFFF"/>
                    </a:solidFill>
                    <a:latin typeface="Open Sans"/>
                    <a:ea typeface="Open Sans"/>
                    <a:cs typeface="Open Sans"/>
                    <a:sym typeface="Open Sans"/>
                  </a:rPr>
                  <a:t>Flatten</a:t>
                </a:r>
              </a:p>
            </p:txBody>
          </p:sp>
        </p:grpSp>
        <p:sp>
          <p:nvSpPr>
            <p:cNvPr name="AutoShape 40" id="40"/>
            <p:cNvSpPr/>
            <p:nvPr/>
          </p:nvSpPr>
          <p:spPr>
            <a:xfrm flipV="true">
              <a:off x="13230386" y="1764235"/>
              <a:ext cx="522855" cy="0"/>
            </a:xfrm>
            <a:prstGeom prst="line">
              <a:avLst/>
            </a:prstGeom>
            <a:ln cap="flat" w="50800">
              <a:solidFill>
                <a:srgbClr val="000000"/>
              </a:solidFill>
              <a:prstDash val="solid"/>
              <a:headEnd type="none" len="sm" w="sm"/>
              <a:tailEnd type="triangle" len="med" w="lg"/>
            </a:ln>
          </p:spPr>
        </p:sp>
        <p:grpSp>
          <p:nvGrpSpPr>
            <p:cNvPr name="Group 41" id="41"/>
            <p:cNvGrpSpPr/>
            <p:nvPr/>
          </p:nvGrpSpPr>
          <p:grpSpPr>
            <a:xfrm rot="0">
              <a:off x="15293330" y="0"/>
              <a:ext cx="1019699" cy="3517785"/>
              <a:chOff x="0" y="0"/>
              <a:chExt cx="209903" cy="724130"/>
            </a:xfrm>
          </p:grpSpPr>
          <p:sp>
            <p:nvSpPr>
              <p:cNvPr name="Freeform 42" id="42"/>
              <p:cNvSpPr/>
              <p:nvPr/>
            </p:nvSpPr>
            <p:spPr>
              <a:xfrm flipH="false" flipV="false" rot="0">
                <a:off x="0" y="0"/>
                <a:ext cx="209903" cy="724130"/>
              </a:xfrm>
              <a:custGeom>
                <a:avLst/>
                <a:gdLst/>
                <a:ahLst/>
                <a:cxnLst/>
                <a:rect r="r" b="b" t="t" l="l"/>
                <a:pathLst>
                  <a:path h="724130" w="209903">
                    <a:moveTo>
                      <a:pt x="104952" y="0"/>
                    </a:moveTo>
                    <a:lnTo>
                      <a:pt x="104952" y="0"/>
                    </a:lnTo>
                    <a:cubicBezTo>
                      <a:pt x="162915" y="0"/>
                      <a:pt x="209903" y="46988"/>
                      <a:pt x="209903" y="104952"/>
                    </a:cubicBezTo>
                    <a:lnTo>
                      <a:pt x="209903" y="619179"/>
                    </a:lnTo>
                    <a:cubicBezTo>
                      <a:pt x="209903" y="677142"/>
                      <a:pt x="162915" y="724130"/>
                      <a:pt x="104952" y="724130"/>
                    </a:cubicBezTo>
                    <a:lnTo>
                      <a:pt x="104952" y="724130"/>
                    </a:lnTo>
                    <a:cubicBezTo>
                      <a:pt x="46988" y="724130"/>
                      <a:pt x="0" y="677142"/>
                      <a:pt x="0" y="619179"/>
                    </a:cubicBezTo>
                    <a:lnTo>
                      <a:pt x="0" y="104952"/>
                    </a:lnTo>
                    <a:cubicBezTo>
                      <a:pt x="0" y="46988"/>
                      <a:pt x="46988" y="0"/>
                      <a:pt x="104952" y="0"/>
                    </a:cubicBezTo>
                    <a:close/>
                  </a:path>
                </a:pathLst>
              </a:custGeom>
              <a:solidFill>
                <a:srgbClr val="5E5D41"/>
              </a:solidFill>
            </p:spPr>
          </p:sp>
          <p:sp>
            <p:nvSpPr>
              <p:cNvPr name="TextBox 43" id="43"/>
              <p:cNvSpPr txBox="true"/>
              <p:nvPr/>
            </p:nvSpPr>
            <p:spPr>
              <a:xfrm>
                <a:off x="0" y="-47625"/>
                <a:ext cx="209903" cy="771755"/>
              </a:xfrm>
              <a:prstGeom prst="rect">
                <a:avLst/>
              </a:prstGeom>
            </p:spPr>
            <p:txBody>
              <a:bodyPr anchor="ctr" rtlCol="false" tIns="48747" lIns="48747" bIns="48747" rIns="48747"/>
              <a:lstStyle/>
              <a:p>
                <a:pPr algn="ctr">
                  <a:lnSpc>
                    <a:spcPts val="2836"/>
                  </a:lnSpc>
                </a:pPr>
                <a:r>
                  <a:rPr lang="en-US" sz="2025">
                    <a:solidFill>
                      <a:srgbClr val="FFFFFF"/>
                    </a:solidFill>
                    <a:latin typeface="Open Sans"/>
                    <a:ea typeface="Open Sans"/>
                    <a:cs typeface="Open Sans"/>
                    <a:sym typeface="Open Sans"/>
                  </a:rPr>
                  <a:t>drop</a:t>
                </a:r>
              </a:p>
              <a:p>
                <a:pPr algn="ctr">
                  <a:lnSpc>
                    <a:spcPts val="2836"/>
                  </a:lnSpc>
                </a:pPr>
                <a:r>
                  <a:rPr lang="en-US" sz="2025">
                    <a:solidFill>
                      <a:srgbClr val="FFFFFF"/>
                    </a:solidFill>
                    <a:latin typeface="Open Sans"/>
                    <a:ea typeface="Open Sans"/>
                    <a:cs typeface="Open Sans"/>
                    <a:sym typeface="Open Sans"/>
                  </a:rPr>
                  <a:t>out</a:t>
                </a:r>
              </a:p>
            </p:txBody>
          </p:sp>
        </p:grpSp>
        <p:sp>
          <p:nvSpPr>
            <p:cNvPr name="AutoShape 44" id="44"/>
            <p:cNvSpPr/>
            <p:nvPr/>
          </p:nvSpPr>
          <p:spPr>
            <a:xfrm>
              <a:off x="16313029" y="1758892"/>
              <a:ext cx="522855" cy="0"/>
            </a:xfrm>
            <a:prstGeom prst="line">
              <a:avLst/>
            </a:prstGeom>
            <a:ln cap="flat" w="50800">
              <a:solidFill>
                <a:srgbClr val="000000"/>
              </a:solidFill>
              <a:prstDash val="solid"/>
              <a:headEnd type="none" len="sm" w="sm"/>
              <a:tailEnd type="triangle" len="med" w="lg"/>
            </a:ln>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254240" y="-160927"/>
            <a:ext cx="15985043" cy="10608854"/>
            <a:chOff x="0" y="0"/>
            <a:chExt cx="6351016" cy="4215003"/>
          </a:xfrm>
        </p:grpSpPr>
        <p:sp>
          <p:nvSpPr>
            <p:cNvPr name="Freeform 3" id="3"/>
            <p:cNvSpPr/>
            <p:nvPr/>
          </p:nvSpPr>
          <p:spPr>
            <a:xfrm flipH="false" flipV="false" rot="0">
              <a:off x="-39878" y="-19431"/>
              <a:ext cx="6437884" cy="4257040"/>
            </a:xfrm>
            <a:custGeom>
              <a:avLst/>
              <a:gdLst/>
              <a:ahLst/>
              <a:cxnLst/>
              <a:rect r="r" b="b" t="t" l="l"/>
              <a:pathLst>
                <a:path h="4257040" w="6437884">
                  <a:moveTo>
                    <a:pt x="6341491" y="4226433"/>
                  </a:moveTo>
                  <a:cubicBezTo>
                    <a:pt x="4280281" y="4234307"/>
                    <a:pt x="2233295" y="4225925"/>
                    <a:pt x="93726" y="4234434"/>
                  </a:cubicBezTo>
                  <a:cubicBezTo>
                    <a:pt x="61976" y="4223893"/>
                    <a:pt x="79883" y="4181729"/>
                    <a:pt x="73787" y="4144518"/>
                  </a:cubicBezTo>
                  <a:cubicBezTo>
                    <a:pt x="58674" y="4096766"/>
                    <a:pt x="0" y="4066413"/>
                    <a:pt x="84455" y="3977005"/>
                  </a:cubicBezTo>
                  <a:cubicBezTo>
                    <a:pt x="103759" y="3930650"/>
                    <a:pt x="120269" y="3876040"/>
                    <a:pt x="135001" y="3832352"/>
                  </a:cubicBezTo>
                  <a:cubicBezTo>
                    <a:pt x="199009" y="3782060"/>
                    <a:pt x="241046" y="3726561"/>
                    <a:pt x="303403" y="3660521"/>
                  </a:cubicBezTo>
                  <a:cubicBezTo>
                    <a:pt x="375158" y="3572129"/>
                    <a:pt x="324104" y="3492500"/>
                    <a:pt x="437642" y="3440049"/>
                  </a:cubicBezTo>
                  <a:cubicBezTo>
                    <a:pt x="421513" y="3404235"/>
                    <a:pt x="463931" y="3368803"/>
                    <a:pt x="443357" y="3323336"/>
                  </a:cubicBezTo>
                  <a:cubicBezTo>
                    <a:pt x="448564" y="3239008"/>
                    <a:pt x="446532" y="3244215"/>
                    <a:pt x="542036" y="3139313"/>
                  </a:cubicBezTo>
                  <a:cubicBezTo>
                    <a:pt x="552704" y="3089529"/>
                    <a:pt x="490728" y="3042285"/>
                    <a:pt x="618490" y="2959862"/>
                  </a:cubicBezTo>
                  <a:cubicBezTo>
                    <a:pt x="631444" y="2894965"/>
                    <a:pt x="651891" y="2868041"/>
                    <a:pt x="717296" y="2816606"/>
                  </a:cubicBezTo>
                  <a:cubicBezTo>
                    <a:pt x="760095" y="2811526"/>
                    <a:pt x="705993" y="2703703"/>
                    <a:pt x="768477" y="2618105"/>
                  </a:cubicBezTo>
                  <a:cubicBezTo>
                    <a:pt x="788924" y="2583307"/>
                    <a:pt x="731647" y="2538984"/>
                    <a:pt x="805815" y="2425954"/>
                  </a:cubicBezTo>
                  <a:cubicBezTo>
                    <a:pt x="828167" y="2378202"/>
                    <a:pt x="826262" y="2341753"/>
                    <a:pt x="830199" y="2276602"/>
                  </a:cubicBezTo>
                  <a:cubicBezTo>
                    <a:pt x="892810" y="2216277"/>
                    <a:pt x="930021" y="2166239"/>
                    <a:pt x="939419" y="2060575"/>
                  </a:cubicBezTo>
                  <a:cubicBezTo>
                    <a:pt x="995426" y="1975866"/>
                    <a:pt x="1038860" y="1964182"/>
                    <a:pt x="990346" y="1833245"/>
                  </a:cubicBezTo>
                  <a:cubicBezTo>
                    <a:pt x="1048893" y="1747012"/>
                    <a:pt x="1075944" y="1582674"/>
                    <a:pt x="1133094" y="1484757"/>
                  </a:cubicBezTo>
                  <a:cubicBezTo>
                    <a:pt x="1107313" y="1420749"/>
                    <a:pt x="1137666" y="1331595"/>
                    <a:pt x="1097915" y="1262126"/>
                  </a:cubicBezTo>
                  <a:cubicBezTo>
                    <a:pt x="1152017" y="1137285"/>
                    <a:pt x="1106678" y="1185418"/>
                    <a:pt x="1083310" y="985647"/>
                  </a:cubicBezTo>
                  <a:cubicBezTo>
                    <a:pt x="1082167" y="963549"/>
                    <a:pt x="1056386" y="939292"/>
                    <a:pt x="1024890" y="914908"/>
                  </a:cubicBezTo>
                  <a:cubicBezTo>
                    <a:pt x="1037971" y="909828"/>
                    <a:pt x="1042289" y="837819"/>
                    <a:pt x="997966" y="824738"/>
                  </a:cubicBezTo>
                  <a:cubicBezTo>
                    <a:pt x="889762" y="775462"/>
                    <a:pt x="898525" y="645160"/>
                    <a:pt x="794512" y="570230"/>
                  </a:cubicBezTo>
                  <a:cubicBezTo>
                    <a:pt x="823976" y="457327"/>
                    <a:pt x="732790" y="389001"/>
                    <a:pt x="688467" y="295021"/>
                  </a:cubicBezTo>
                  <a:cubicBezTo>
                    <a:pt x="660527" y="270637"/>
                    <a:pt x="726694" y="269367"/>
                    <a:pt x="731393" y="248666"/>
                  </a:cubicBezTo>
                  <a:cubicBezTo>
                    <a:pt x="734568" y="241046"/>
                    <a:pt x="756920" y="170688"/>
                    <a:pt x="738759" y="154051"/>
                  </a:cubicBezTo>
                  <a:cubicBezTo>
                    <a:pt x="703199" y="134239"/>
                    <a:pt x="730504" y="110744"/>
                    <a:pt x="739902" y="77724"/>
                  </a:cubicBezTo>
                  <a:cubicBezTo>
                    <a:pt x="748411" y="61595"/>
                    <a:pt x="697992" y="2794"/>
                    <a:pt x="775589" y="25781"/>
                  </a:cubicBezTo>
                  <a:cubicBezTo>
                    <a:pt x="2374773" y="16129"/>
                    <a:pt x="3964559" y="29464"/>
                    <a:pt x="5604891" y="21336"/>
                  </a:cubicBezTo>
                  <a:cubicBezTo>
                    <a:pt x="5854573" y="38608"/>
                    <a:pt x="6136005" y="0"/>
                    <a:pt x="6383401" y="33782"/>
                  </a:cubicBezTo>
                  <a:cubicBezTo>
                    <a:pt x="6383909" y="571754"/>
                    <a:pt x="6385306" y="1170305"/>
                    <a:pt x="6384544" y="1710944"/>
                  </a:cubicBezTo>
                  <a:cubicBezTo>
                    <a:pt x="6386703" y="2484501"/>
                    <a:pt x="6379464" y="3261995"/>
                    <a:pt x="6388608" y="4038473"/>
                  </a:cubicBezTo>
                  <a:cubicBezTo>
                    <a:pt x="6357747" y="4044061"/>
                    <a:pt x="6437884" y="4257040"/>
                    <a:pt x="6341491" y="4226433"/>
                  </a:cubicBezTo>
                  <a:close/>
                </a:path>
              </a:pathLst>
            </a:custGeom>
            <a:blipFill>
              <a:blip r:embed="rId2"/>
              <a:stretch>
                <a:fillRect l="0" t="-63076" r="0" b="-63076"/>
              </a:stretch>
            </a:blipFill>
          </p:spPr>
        </p:sp>
      </p:grpSp>
      <p:sp>
        <p:nvSpPr>
          <p:cNvPr name="Freeform 4" id="4"/>
          <p:cNvSpPr/>
          <p:nvPr/>
        </p:nvSpPr>
        <p:spPr>
          <a:xfrm flipH="false" flipV="false" rot="0">
            <a:off x="1043662" y="4153428"/>
            <a:ext cx="7378852" cy="4547218"/>
          </a:xfrm>
          <a:custGeom>
            <a:avLst/>
            <a:gdLst/>
            <a:ahLst/>
            <a:cxnLst/>
            <a:rect r="r" b="b" t="t" l="l"/>
            <a:pathLst>
              <a:path h="4547218" w="7378852">
                <a:moveTo>
                  <a:pt x="0" y="0"/>
                </a:moveTo>
                <a:lnTo>
                  <a:pt x="7378852" y="0"/>
                </a:lnTo>
                <a:lnTo>
                  <a:pt x="7378852" y="4547218"/>
                </a:lnTo>
                <a:lnTo>
                  <a:pt x="0" y="4547218"/>
                </a:lnTo>
                <a:lnTo>
                  <a:pt x="0" y="0"/>
                </a:lnTo>
                <a:close/>
              </a:path>
            </a:pathLst>
          </a:custGeom>
          <a:blipFill>
            <a:blip r:embed="rId3"/>
            <a:stretch>
              <a:fillRect l="0" t="0" r="0" b="0"/>
            </a:stretch>
          </a:blipFill>
        </p:spPr>
      </p:sp>
      <p:sp>
        <p:nvSpPr>
          <p:cNvPr name="TextBox 5" id="5"/>
          <p:cNvSpPr txBox="true"/>
          <p:nvPr/>
        </p:nvSpPr>
        <p:spPr>
          <a:xfrm rot="0">
            <a:off x="1028700" y="1648026"/>
            <a:ext cx="6810254" cy="627191"/>
          </a:xfrm>
          <a:prstGeom prst="rect">
            <a:avLst/>
          </a:prstGeom>
        </p:spPr>
        <p:txBody>
          <a:bodyPr anchor="t" rtlCol="false" tIns="0" lIns="0" bIns="0" rIns="0">
            <a:spAutoFit/>
          </a:bodyPr>
          <a:lstStyle/>
          <a:p>
            <a:pPr algn="l">
              <a:lnSpc>
                <a:spcPts val="4627"/>
              </a:lnSpc>
            </a:pPr>
            <a:r>
              <a:rPr lang="en-US" sz="4024">
                <a:solidFill>
                  <a:srgbClr val="1A401F"/>
                </a:solidFill>
                <a:latin typeface="Hatton"/>
                <a:ea typeface="Hatton"/>
                <a:cs typeface="Hatton"/>
                <a:sym typeface="Hatton"/>
              </a:rPr>
              <a:t>Training and Validation </a:t>
            </a:r>
          </a:p>
        </p:txBody>
      </p:sp>
      <p:sp>
        <p:nvSpPr>
          <p:cNvPr name="TextBox 6" id="6"/>
          <p:cNvSpPr txBox="true"/>
          <p:nvPr/>
        </p:nvSpPr>
        <p:spPr>
          <a:xfrm rot="0">
            <a:off x="1032171" y="2490874"/>
            <a:ext cx="8111829" cy="1405869"/>
          </a:xfrm>
          <a:prstGeom prst="rect">
            <a:avLst/>
          </a:prstGeom>
        </p:spPr>
        <p:txBody>
          <a:bodyPr anchor="t" rtlCol="false" tIns="0" lIns="0" bIns="0" rIns="0">
            <a:spAutoFit/>
          </a:bodyPr>
          <a:lstStyle/>
          <a:p>
            <a:pPr algn="l">
              <a:lnSpc>
                <a:spcPts val="2836"/>
              </a:lnSpc>
            </a:pPr>
            <a:r>
              <a:rPr lang="en-US" sz="2025">
                <a:solidFill>
                  <a:srgbClr val="1A401F"/>
                </a:solidFill>
                <a:latin typeface="Open Sans"/>
                <a:ea typeface="Open Sans"/>
                <a:cs typeface="Open Sans"/>
                <a:sym typeface="Open Sans"/>
              </a:rPr>
              <a:t>During training, we evaluated the model on a separate validation set after each epoch. This allowed us to monitor generalization performance and detect overfitting early. The plot shows how training and validation losses evolved over time.</a:t>
            </a:r>
          </a:p>
        </p:txBody>
      </p:sp>
      <p:sp>
        <p:nvSpPr>
          <p:cNvPr name="TextBox 7" id="7"/>
          <p:cNvSpPr txBox="true"/>
          <p:nvPr/>
        </p:nvSpPr>
        <p:spPr>
          <a:xfrm rot="0">
            <a:off x="2068892" y="8909706"/>
            <a:ext cx="5328392" cy="348594"/>
          </a:xfrm>
          <a:prstGeom prst="rect">
            <a:avLst/>
          </a:prstGeom>
        </p:spPr>
        <p:txBody>
          <a:bodyPr anchor="t" rtlCol="false" tIns="0" lIns="0" bIns="0" rIns="0">
            <a:spAutoFit/>
          </a:bodyPr>
          <a:lstStyle/>
          <a:p>
            <a:pPr algn="ctr">
              <a:lnSpc>
                <a:spcPts val="2836"/>
              </a:lnSpc>
            </a:pPr>
            <a:r>
              <a:rPr lang="en-US" sz="2025">
                <a:solidFill>
                  <a:srgbClr val="1A401F"/>
                </a:solidFill>
                <a:latin typeface="Open Sans"/>
                <a:ea typeface="Open Sans"/>
                <a:cs typeface="Open Sans"/>
                <a:sym typeface="Open Sans"/>
              </a:rPr>
              <a:t>Training vs Validation Loss Curves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10800000">
            <a:off x="7342572" y="-10963684"/>
            <a:ext cx="12356544" cy="13779713"/>
            <a:chOff x="0" y="0"/>
            <a:chExt cx="5694172" cy="6350000"/>
          </a:xfrm>
        </p:grpSpPr>
        <p:sp>
          <p:nvSpPr>
            <p:cNvPr name="Freeform 3" id="3"/>
            <p:cNvSpPr/>
            <p:nvPr/>
          </p:nvSpPr>
          <p:spPr>
            <a:xfrm flipH="false" flipV="false" rot="0">
              <a:off x="-325374" y="-156464"/>
              <a:ext cx="6176010" cy="7732141"/>
            </a:xfrm>
            <a:custGeom>
              <a:avLst/>
              <a:gdLst/>
              <a:ahLst/>
              <a:cxnLst/>
              <a:rect r="r" b="b" t="t" l="l"/>
              <a:pathLst>
                <a:path h="7732141" w="6176010">
                  <a:moveTo>
                    <a:pt x="2751836" y="534162"/>
                  </a:moveTo>
                  <a:cubicBezTo>
                    <a:pt x="2744978" y="526288"/>
                    <a:pt x="2765044" y="531876"/>
                    <a:pt x="2751836" y="534162"/>
                  </a:cubicBezTo>
                  <a:lnTo>
                    <a:pt x="2751836" y="534162"/>
                  </a:lnTo>
                  <a:close/>
                  <a:moveTo>
                    <a:pt x="3623056" y="858266"/>
                  </a:moveTo>
                  <a:cubicBezTo>
                    <a:pt x="3616706" y="864743"/>
                    <a:pt x="3625723" y="857504"/>
                    <a:pt x="3623056" y="858266"/>
                  </a:cubicBezTo>
                  <a:lnTo>
                    <a:pt x="3623056" y="858266"/>
                  </a:lnTo>
                  <a:close/>
                  <a:moveTo>
                    <a:pt x="6009894" y="6462268"/>
                  </a:moveTo>
                  <a:cubicBezTo>
                    <a:pt x="4415282" y="6546215"/>
                    <a:pt x="2577846" y="6484239"/>
                    <a:pt x="928370" y="6489827"/>
                  </a:cubicBezTo>
                  <a:cubicBezTo>
                    <a:pt x="0" y="6374511"/>
                    <a:pt x="551307" y="7732141"/>
                    <a:pt x="325374" y="206756"/>
                  </a:cubicBezTo>
                  <a:cubicBezTo>
                    <a:pt x="591439" y="101346"/>
                    <a:pt x="749935" y="273685"/>
                    <a:pt x="951738" y="255016"/>
                  </a:cubicBezTo>
                  <a:cubicBezTo>
                    <a:pt x="945007" y="392684"/>
                    <a:pt x="1095502" y="0"/>
                    <a:pt x="1517142" y="357124"/>
                  </a:cubicBezTo>
                  <a:cubicBezTo>
                    <a:pt x="1643380" y="366776"/>
                    <a:pt x="1761236" y="463042"/>
                    <a:pt x="1880616" y="516255"/>
                  </a:cubicBezTo>
                  <a:cubicBezTo>
                    <a:pt x="1880743" y="513080"/>
                    <a:pt x="1880489" y="509524"/>
                    <a:pt x="1881759" y="516890"/>
                  </a:cubicBezTo>
                  <a:cubicBezTo>
                    <a:pt x="1900047" y="524891"/>
                    <a:pt x="1918335" y="532130"/>
                    <a:pt x="1936750" y="537718"/>
                  </a:cubicBezTo>
                  <a:cubicBezTo>
                    <a:pt x="1947418" y="535051"/>
                    <a:pt x="1954149" y="512699"/>
                    <a:pt x="1968246" y="527812"/>
                  </a:cubicBezTo>
                  <a:cubicBezTo>
                    <a:pt x="2053971" y="513969"/>
                    <a:pt x="2218182" y="523113"/>
                    <a:pt x="2387346" y="529082"/>
                  </a:cubicBezTo>
                  <a:cubicBezTo>
                    <a:pt x="2376170" y="524764"/>
                    <a:pt x="2412619" y="512191"/>
                    <a:pt x="2471547" y="505714"/>
                  </a:cubicBezTo>
                  <a:cubicBezTo>
                    <a:pt x="2471420" y="505587"/>
                    <a:pt x="2471420" y="505460"/>
                    <a:pt x="2471293" y="505333"/>
                  </a:cubicBezTo>
                  <a:cubicBezTo>
                    <a:pt x="2471547" y="505333"/>
                    <a:pt x="2471674" y="505460"/>
                    <a:pt x="2471928" y="505460"/>
                  </a:cubicBezTo>
                  <a:cubicBezTo>
                    <a:pt x="2471801" y="505714"/>
                    <a:pt x="2471674" y="505714"/>
                    <a:pt x="2471674" y="505714"/>
                  </a:cubicBezTo>
                  <a:cubicBezTo>
                    <a:pt x="2581275" y="493776"/>
                    <a:pt x="2768981" y="503174"/>
                    <a:pt x="2876296" y="627634"/>
                  </a:cubicBezTo>
                  <a:cubicBezTo>
                    <a:pt x="2861310" y="631952"/>
                    <a:pt x="3014472" y="666115"/>
                    <a:pt x="3051810" y="656336"/>
                  </a:cubicBezTo>
                  <a:cubicBezTo>
                    <a:pt x="3076575" y="698627"/>
                    <a:pt x="3186938" y="705993"/>
                    <a:pt x="3257296" y="659130"/>
                  </a:cubicBezTo>
                  <a:cubicBezTo>
                    <a:pt x="3273425" y="703326"/>
                    <a:pt x="3298190" y="665988"/>
                    <a:pt x="3339338" y="725170"/>
                  </a:cubicBezTo>
                  <a:cubicBezTo>
                    <a:pt x="3445256" y="677037"/>
                    <a:pt x="3515614" y="801370"/>
                    <a:pt x="3613277" y="861314"/>
                  </a:cubicBezTo>
                  <a:lnTo>
                    <a:pt x="3613658" y="863727"/>
                  </a:lnTo>
                  <a:cubicBezTo>
                    <a:pt x="3613531" y="862965"/>
                    <a:pt x="3613531" y="862203"/>
                    <a:pt x="3613404" y="861314"/>
                  </a:cubicBezTo>
                  <a:cubicBezTo>
                    <a:pt x="3613404" y="861314"/>
                    <a:pt x="3613404" y="861314"/>
                    <a:pt x="3613277" y="861314"/>
                  </a:cubicBezTo>
                  <a:lnTo>
                    <a:pt x="3612896" y="858266"/>
                  </a:lnTo>
                  <a:cubicBezTo>
                    <a:pt x="3613150" y="859409"/>
                    <a:pt x="3613277" y="860425"/>
                    <a:pt x="3613404" y="861314"/>
                  </a:cubicBezTo>
                  <a:cubicBezTo>
                    <a:pt x="3613404" y="861314"/>
                    <a:pt x="3613404" y="861314"/>
                    <a:pt x="3613404" y="861314"/>
                  </a:cubicBezTo>
                  <a:cubicBezTo>
                    <a:pt x="3660775" y="890397"/>
                    <a:pt x="3714623" y="904367"/>
                    <a:pt x="3782060" y="876046"/>
                  </a:cubicBezTo>
                  <a:cubicBezTo>
                    <a:pt x="3780409" y="919480"/>
                    <a:pt x="3806952" y="885317"/>
                    <a:pt x="3843020" y="934974"/>
                  </a:cubicBezTo>
                  <a:cubicBezTo>
                    <a:pt x="3826510" y="910082"/>
                    <a:pt x="3894328" y="994410"/>
                    <a:pt x="3917188" y="1051306"/>
                  </a:cubicBezTo>
                  <a:cubicBezTo>
                    <a:pt x="3913505" y="1008888"/>
                    <a:pt x="4002278" y="1073785"/>
                    <a:pt x="4044696" y="1144524"/>
                  </a:cubicBezTo>
                  <a:cubicBezTo>
                    <a:pt x="4048379" y="1054100"/>
                    <a:pt x="4135501" y="1118489"/>
                    <a:pt x="4226814" y="1163574"/>
                  </a:cubicBezTo>
                  <a:cubicBezTo>
                    <a:pt x="4228592" y="1164463"/>
                    <a:pt x="4230370" y="1165352"/>
                    <a:pt x="4232148" y="1166241"/>
                  </a:cubicBezTo>
                  <a:cubicBezTo>
                    <a:pt x="4276979" y="1187958"/>
                    <a:pt x="4322445" y="1204087"/>
                    <a:pt x="4359148" y="1194308"/>
                  </a:cubicBezTo>
                  <a:cubicBezTo>
                    <a:pt x="4379722" y="1191895"/>
                    <a:pt x="4512818" y="1271778"/>
                    <a:pt x="4578858" y="1227836"/>
                  </a:cubicBezTo>
                  <a:cubicBezTo>
                    <a:pt x="4646295" y="1300988"/>
                    <a:pt x="4631944" y="1272032"/>
                    <a:pt x="4724146" y="1260094"/>
                  </a:cubicBezTo>
                  <a:cubicBezTo>
                    <a:pt x="4723765" y="1243965"/>
                    <a:pt x="4732020" y="1253617"/>
                    <a:pt x="4740656" y="1272286"/>
                  </a:cubicBezTo>
                  <a:cubicBezTo>
                    <a:pt x="4798441" y="1312164"/>
                    <a:pt x="4826508" y="1285113"/>
                    <a:pt x="4890262" y="1268730"/>
                  </a:cubicBezTo>
                  <a:cubicBezTo>
                    <a:pt x="4922774" y="1248918"/>
                    <a:pt x="4989576" y="1270508"/>
                    <a:pt x="5000244" y="1302004"/>
                  </a:cubicBezTo>
                  <a:cubicBezTo>
                    <a:pt x="5046726" y="1303147"/>
                    <a:pt x="5038979" y="1272921"/>
                    <a:pt x="5084826" y="1323086"/>
                  </a:cubicBezTo>
                  <a:cubicBezTo>
                    <a:pt x="5093716" y="1312418"/>
                    <a:pt x="5119116" y="1316736"/>
                    <a:pt x="5146802" y="1326642"/>
                  </a:cubicBezTo>
                  <a:cubicBezTo>
                    <a:pt x="5147310" y="1326769"/>
                    <a:pt x="5147691" y="1326896"/>
                    <a:pt x="5148199" y="1327150"/>
                  </a:cubicBezTo>
                  <a:cubicBezTo>
                    <a:pt x="5164836" y="1333246"/>
                    <a:pt x="5182235" y="1341247"/>
                    <a:pt x="5197475" y="1349375"/>
                  </a:cubicBezTo>
                  <a:cubicBezTo>
                    <a:pt x="5197475" y="1349375"/>
                    <a:pt x="5197475" y="1349375"/>
                    <a:pt x="5197475" y="1349375"/>
                  </a:cubicBezTo>
                  <a:cubicBezTo>
                    <a:pt x="5198364" y="1348740"/>
                    <a:pt x="5199761" y="1349248"/>
                    <a:pt x="5201920" y="1351788"/>
                  </a:cubicBezTo>
                  <a:cubicBezTo>
                    <a:pt x="5200523" y="1351026"/>
                    <a:pt x="5198999" y="1350137"/>
                    <a:pt x="5197475" y="1349375"/>
                  </a:cubicBezTo>
                  <a:cubicBezTo>
                    <a:pt x="5192649" y="1353439"/>
                    <a:pt x="5214874" y="1405382"/>
                    <a:pt x="5307838" y="1407668"/>
                  </a:cubicBezTo>
                  <a:cubicBezTo>
                    <a:pt x="5338064" y="1425956"/>
                    <a:pt x="5464810" y="1502283"/>
                    <a:pt x="5506974" y="1594612"/>
                  </a:cubicBezTo>
                  <a:cubicBezTo>
                    <a:pt x="5541010" y="1581658"/>
                    <a:pt x="5529707" y="1620393"/>
                    <a:pt x="5571236" y="1608836"/>
                  </a:cubicBezTo>
                  <a:cubicBezTo>
                    <a:pt x="5554599" y="1641729"/>
                    <a:pt x="5599811" y="1597660"/>
                    <a:pt x="5587492" y="1652524"/>
                  </a:cubicBezTo>
                  <a:cubicBezTo>
                    <a:pt x="5590413" y="1654429"/>
                    <a:pt x="5593207" y="1656207"/>
                    <a:pt x="5596001" y="1657985"/>
                  </a:cubicBezTo>
                  <a:lnTo>
                    <a:pt x="5596255" y="1658112"/>
                  </a:lnTo>
                  <a:cubicBezTo>
                    <a:pt x="6176010" y="2027555"/>
                    <a:pt x="5979922" y="1133221"/>
                    <a:pt x="6009894" y="6462268"/>
                  </a:cubicBezTo>
                  <a:close/>
                  <a:moveTo>
                    <a:pt x="3613658" y="868807"/>
                  </a:moveTo>
                  <a:cubicBezTo>
                    <a:pt x="3613531" y="869188"/>
                    <a:pt x="3613150" y="869950"/>
                    <a:pt x="3612769" y="871347"/>
                  </a:cubicBezTo>
                  <a:cubicBezTo>
                    <a:pt x="3613150" y="870712"/>
                    <a:pt x="3613531" y="869950"/>
                    <a:pt x="3613658" y="868807"/>
                  </a:cubicBezTo>
                  <a:close/>
                  <a:moveTo>
                    <a:pt x="3684270" y="889762"/>
                  </a:moveTo>
                  <a:cubicBezTo>
                    <a:pt x="3683254" y="889000"/>
                    <a:pt x="3685159" y="890778"/>
                    <a:pt x="3685794" y="891794"/>
                  </a:cubicBezTo>
                  <a:cubicBezTo>
                    <a:pt x="3688588" y="891921"/>
                    <a:pt x="3692017" y="891921"/>
                    <a:pt x="3684270" y="889762"/>
                  </a:cubicBezTo>
                  <a:close/>
                  <a:moveTo>
                    <a:pt x="2471166" y="504698"/>
                  </a:moveTo>
                  <a:cubicBezTo>
                    <a:pt x="2463419" y="503555"/>
                    <a:pt x="2468880" y="504825"/>
                    <a:pt x="2471293" y="505333"/>
                  </a:cubicBezTo>
                  <a:cubicBezTo>
                    <a:pt x="2471166" y="504825"/>
                    <a:pt x="2471166" y="504317"/>
                    <a:pt x="2471166" y="504698"/>
                  </a:cubicBezTo>
                  <a:close/>
                </a:path>
              </a:pathLst>
            </a:custGeom>
            <a:blipFill>
              <a:blip r:embed="rId2"/>
              <a:stretch>
                <a:fillRect l="-55041" t="0" r="-11939" b="0"/>
              </a:stretch>
            </a:blipFill>
          </p:spPr>
        </p:sp>
      </p:grpSp>
      <p:pic>
        <p:nvPicPr>
          <p:cNvPr name="Picture 4" id="4"/>
          <p:cNvPicPr>
            <a:picLocks noChangeAspect="true"/>
          </p:cNvPicPr>
          <p:nvPr/>
        </p:nvPicPr>
        <p:blipFill>
          <a:blip r:embed="rId3"/>
          <a:stretch>
            <a:fillRect/>
          </a:stretch>
        </p:blipFill>
        <p:spPr>
          <a:xfrm rot="0">
            <a:off x="10609043" y="3283961"/>
            <a:ext cx="6190299" cy="6806582"/>
          </a:xfrm>
          <a:prstGeom prst="rect">
            <a:avLst/>
          </a:prstGeom>
        </p:spPr>
      </p:pic>
      <p:sp>
        <p:nvSpPr>
          <p:cNvPr name="Freeform 5" id="5"/>
          <p:cNvSpPr/>
          <p:nvPr/>
        </p:nvSpPr>
        <p:spPr>
          <a:xfrm flipH="false" flipV="false" rot="0">
            <a:off x="155221" y="1856618"/>
            <a:ext cx="10047930" cy="7988104"/>
          </a:xfrm>
          <a:custGeom>
            <a:avLst/>
            <a:gdLst/>
            <a:ahLst/>
            <a:cxnLst/>
            <a:rect r="r" b="b" t="t" l="l"/>
            <a:pathLst>
              <a:path h="7988104" w="10047930">
                <a:moveTo>
                  <a:pt x="0" y="0"/>
                </a:moveTo>
                <a:lnTo>
                  <a:pt x="10047930" y="0"/>
                </a:lnTo>
                <a:lnTo>
                  <a:pt x="10047930" y="7988104"/>
                </a:lnTo>
                <a:lnTo>
                  <a:pt x="0" y="7988104"/>
                </a:lnTo>
                <a:lnTo>
                  <a:pt x="0" y="0"/>
                </a:lnTo>
                <a:close/>
              </a:path>
            </a:pathLst>
          </a:custGeom>
          <a:blipFill>
            <a:blip r:embed="rId4"/>
            <a:stretch>
              <a:fillRect l="0" t="0" r="0" b="0"/>
            </a:stretch>
          </a:blipFill>
        </p:spPr>
      </p:sp>
      <p:sp>
        <p:nvSpPr>
          <p:cNvPr name="TextBox 6" id="6"/>
          <p:cNvSpPr txBox="true"/>
          <p:nvPr/>
        </p:nvSpPr>
        <p:spPr>
          <a:xfrm rot="0">
            <a:off x="1028700" y="1009650"/>
            <a:ext cx="6862148" cy="627191"/>
          </a:xfrm>
          <a:prstGeom prst="rect">
            <a:avLst/>
          </a:prstGeom>
        </p:spPr>
        <p:txBody>
          <a:bodyPr anchor="t" rtlCol="false" tIns="0" lIns="0" bIns="0" rIns="0">
            <a:spAutoFit/>
          </a:bodyPr>
          <a:lstStyle/>
          <a:p>
            <a:pPr algn="l">
              <a:lnSpc>
                <a:spcPts val="4627"/>
              </a:lnSpc>
            </a:pPr>
            <a:r>
              <a:rPr lang="en-US" sz="4024">
                <a:solidFill>
                  <a:srgbClr val="1A401F"/>
                </a:solidFill>
                <a:latin typeface="Hatton"/>
                <a:ea typeface="Hatton"/>
                <a:cs typeface="Hatton"/>
                <a:sym typeface="Hatton"/>
              </a:rPr>
              <a:t>Testing and Evaluation</a:t>
            </a:r>
          </a:p>
        </p:txBody>
      </p:sp>
      <p:sp>
        <p:nvSpPr>
          <p:cNvPr name="TextBox 7" id="7"/>
          <p:cNvSpPr txBox="true"/>
          <p:nvPr/>
        </p:nvSpPr>
        <p:spPr>
          <a:xfrm rot="0">
            <a:off x="10846593" y="2162553"/>
            <a:ext cx="6662354" cy="1738504"/>
          </a:xfrm>
          <a:prstGeom prst="rect">
            <a:avLst/>
          </a:prstGeom>
        </p:spPr>
        <p:txBody>
          <a:bodyPr anchor="t" rtlCol="false" tIns="0" lIns="0" bIns="0" rIns="0">
            <a:spAutoFit/>
          </a:bodyPr>
          <a:lstStyle/>
          <a:p>
            <a:pPr algn="l">
              <a:lnSpc>
                <a:spcPts val="3016"/>
              </a:lnSpc>
            </a:pPr>
            <a:r>
              <a:rPr lang="en-US" sz="2154" b="true">
                <a:solidFill>
                  <a:srgbClr val="000000"/>
                </a:solidFill>
                <a:latin typeface="Open Sans Bold"/>
                <a:ea typeface="Open Sans Bold"/>
                <a:cs typeface="Open Sans Bold"/>
                <a:sym typeface="Open Sans Bold"/>
              </a:rPr>
              <a:t>Model Evaluation Metrics:</a:t>
            </a:r>
          </a:p>
          <a:p>
            <a:pPr algn="l">
              <a:lnSpc>
                <a:spcPts val="2736"/>
              </a:lnSpc>
            </a:pPr>
            <a:r>
              <a:rPr lang="en-US" sz="1954">
                <a:solidFill>
                  <a:srgbClr val="000000"/>
                </a:solidFill>
                <a:latin typeface="Open Sans"/>
                <a:ea typeface="Open Sans"/>
                <a:cs typeface="Open Sans"/>
                <a:sym typeface="Open Sans"/>
              </a:rPr>
              <a:t>After testing the model on the test dataset, the model provided the following evaluation metrics:</a:t>
            </a:r>
          </a:p>
          <a:p>
            <a:pPr algn="l" marL="422080" indent="-211040" lvl="1">
              <a:lnSpc>
                <a:spcPts val="2736"/>
              </a:lnSpc>
              <a:buFont typeface="Arial"/>
              <a:buChar char="•"/>
            </a:pPr>
            <a:r>
              <a:rPr lang="en-US" sz="1954">
                <a:solidFill>
                  <a:srgbClr val="000000"/>
                </a:solidFill>
                <a:latin typeface="Open Sans"/>
                <a:ea typeface="Open Sans"/>
                <a:cs typeface="Open Sans"/>
                <a:sym typeface="Open Sans"/>
              </a:rPr>
              <a:t>Accuracy: 0.8550</a:t>
            </a:r>
          </a:p>
          <a:p>
            <a:pPr algn="l" marL="422080" indent="-211040" lvl="1">
              <a:lnSpc>
                <a:spcPts val="2736"/>
              </a:lnSpc>
              <a:buFont typeface="Arial"/>
              <a:buChar char="•"/>
            </a:pPr>
            <a:r>
              <a:rPr lang="en-US" sz="1954">
                <a:solidFill>
                  <a:srgbClr val="000000"/>
                </a:solidFill>
                <a:latin typeface="Open Sans"/>
                <a:ea typeface="Open Sans"/>
                <a:cs typeface="Open Sans"/>
                <a:sym typeface="Open Sans"/>
              </a:rPr>
              <a:t>Macro-Averaged F1-score: 0.8562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DAGoScISmTQ</dc:identifier>
  <dcterms:modified xsi:type="dcterms:W3CDTF">2011-08-01T06:04:30Z</dcterms:modified>
  <cp:revision>1</cp:revision>
  <dc:title>Project Presentation</dc:title>
</cp:coreProperties>
</file>

<file path=docProps/thumbnail.jpeg>
</file>